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2" r:id="rId3"/>
    <p:sldMasterId id="2147483666" r:id="rId4"/>
  </p:sldMasterIdLst>
  <p:notesMasterIdLst>
    <p:notesMasterId r:id="rId69"/>
  </p:notesMasterIdLst>
  <p:handoutMasterIdLst>
    <p:handoutMasterId r:id="rId70"/>
  </p:handoutMasterIdLst>
  <p:sldIdLst>
    <p:sldId id="265" r:id="rId5"/>
    <p:sldId id="331" r:id="rId6"/>
    <p:sldId id="334" r:id="rId7"/>
    <p:sldId id="332" r:id="rId8"/>
    <p:sldId id="333" r:id="rId9"/>
    <p:sldId id="335" r:id="rId10"/>
    <p:sldId id="336" r:id="rId11"/>
    <p:sldId id="337" r:id="rId12"/>
    <p:sldId id="338" r:id="rId13"/>
    <p:sldId id="344" r:id="rId14"/>
    <p:sldId id="339" r:id="rId15"/>
    <p:sldId id="340" r:id="rId16"/>
    <p:sldId id="341" r:id="rId17"/>
    <p:sldId id="342" r:id="rId18"/>
    <p:sldId id="343" r:id="rId19"/>
    <p:sldId id="345" r:id="rId20"/>
    <p:sldId id="346" r:id="rId21"/>
    <p:sldId id="347" r:id="rId22"/>
    <p:sldId id="348" r:id="rId23"/>
    <p:sldId id="349" r:id="rId24"/>
    <p:sldId id="350" r:id="rId25"/>
    <p:sldId id="351" r:id="rId26"/>
    <p:sldId id="352" r:id="rId27"/>
    <p:sldId id="353" r:id="rId28"/>
    <p:sldId id="354" r:id="rId29"/>
    <p:sldId id="355" r:id="rId30"/>
    <p:sldId id="356" r:id="rId31"/>
    <p:sldId id="357" r:id="rId32"/>
    <p:sldId id="358" r:id="rId33"/>
    <p:sldId id="359" r:id="rId34"/>
    <p:sldId id="363" r:id="rId35"/>
    <p:sldId id="360" r:id="rId36"/>
    <p:sldId id="361" r:id="rId37"/>
    <p:sldId id="362" r:id="rId38"/>
    <p:sldId id="364" r:id="rId39"/>
    <p:sldId id="365"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94" r:id="rId57"/>
    <p:sldId id="384" r:id="rId58"/>
    <p:sldId id="383" r:id="rId59"/>
    <p:sldId id="385" r:id="rId60"/>
    <p:sldId id="386" r:id="rId61"/>
    <p:sldId id="387" r:id="rId62"/>
    <p:sldId id="388" r:id="rId63"/>
    <p:sldId id="395" r:id="rId64"/>
    <p:sldId id="390" r:id="rId65"/>
    <p:sldId id="391" r:id="rId66"/>
    <p:sldId id="392" r:id="rId67"/>
    <p:sldId id="393" r:id="rId68"/>
  </p:sldIdLst>
  <p:sldSz cx="9144000" cy="6858000" type="screen4x3"/>
  <p:notesSz cx="7315200" cy="96012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84255" autoAdjust="0"/>
  </p:normalViewPr>
  <p:slideViewPr>
    <p:cSldViewPr>
      <p:cViewPr varScale="1">
        <p:scale>
          <a:sx n="46" d="100"/>
          <a:sy n="46" d="100"/>
        </p:scale>
        <p:origin x="1680" y="3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4/20/2016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4/20/2016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quickly tonight</a:t>
            </a:r>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6697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77122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773149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95037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250724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96383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4040899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When we collaborate it is important to have version control, not just changes to the code but the ability to revert back in case something breaks on a new piece</a:t>
            </a:r>
            <a:r>
              <a:rPr lang="en-US" baseline="0" dirty="0"/>
              <a:t> of code.  Of course you want to have a strong testing regime along with proper development, staging and production servers. But the version control alone is an important step.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188535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3048754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634292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82378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Things move fast but the material is saved</a:t>
            </a:r>
            <a:r>
              <a:rPr lang="en-US" baseline="0" dirty="0"/>
              <a:t> and available for reference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562194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264785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60488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Gene’s branch can still exist,</a:t>
            </a:r>
            <a:r>
              <a:rPr lang="en-US" baseline="0" dirty="0"/>
              <a:t> maybe he can take another crack at whatever he was trying to accomplish and push again.  If it fails then SB can revert once more without affecting his productivity.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04131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491043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418022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Octocat</a:t>
            </a:r>
            <a:r>
              <a:rPr lang="en-US" dirty="0"/>
              <a:t>, Simon Oxley - http://www.idokungfoo.com/ - </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411628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do – create new repo, make sure to force </a:t>
            </a:r>
            <a:r>
              <a:rPr lang="en-US" baseline="0" dirty="0" err="1"/>
              <a:t>git</a:t>
            </a:r>
            <a:r>
              <a:rPr lang="en-US" baseline="0" dirty="0"/>
              <a:t> to create the folder.</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4224246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other commands can be found at </a:t>
            </a:r>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3657106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I was adding a trailing slash out of habit, this is not needed for Void Tags or tags without content.  As shown here.  Trailing slashes are required on your code if you are just creating </a:t>
            </a:r>
            <a:r>
              <a:rPr lang="en-US" dirty="0" err="1"/>
              <a:t>snippits</a:t>
            </a:r>
            <a:r>
              <a:rPr lang="en-US" dirty="0"/>
              <a:t> (small</a:t>
            </a:r>
            <a:r>
              <a:rPr lang="en-US" baseline="0" dirty="0"/>
              <a:t> chunks of code that don’t allow you to set the head or </a:t>
            </a:r>
            <a:r>
              <a:rPr lang="en-US" baseline="0" dirty="0" err="1"/>
              <a:t>doctype</a:t>
            </a:r>
            <a:r>
              <a:rPr lang="en-US" baseline="0" dirty="0"/>
              <a:t> tags)</a:t>
            </a:r>
            <a:r>
              <a:rPr lang="en-US" dirty="0"/>
              <a:t> and don’t know where or</a:t>
            </a:r>
            <a:r>
              <a:rPr lang="en-US" baseline="0" dirty="0"/>
              <a:t> how your pieces may be added.  Feel free to google </a:t>
            </a:r>
            <a:r>
              <a:rPr lang="en-US" baseline="0" dirty="0" err="1"/>
              <a:t>Xhtml</a:t>
            </a:r>
            <a:r>
              <a:rPr lang="en-US" baseline="0" dirty="0"/>
              <a:t> VS HTML5 to get an idea of the times when a trailing slash may be required.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168994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a:t>
            </a:r>
            <a:r>
              <a:rPr lang="en-US" baseline="0" dirty="0"/>
              <a:t> separate the concerns.  HTML is kept separate from style or what is often called presentation.  HTML – is the content with tags that “describe the content” CSS – is the presentation, how the elements are styled/appear.  Keeping the separation ensures best development and graceful degradation.  WORST CASE – html only and life is still OK because I have my content.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1976860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Watching videos is great but actual coding</a:t>
            </a:r>
            <a:r>
              <a:rPr lang="en-US" baseline="0" dirty="0"/>
              <a:t> is the best practice you can do.</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98332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cases, if you can accomplish what you want with just HTML &amp; CSS that is considered a win and far more elegant, lightweight and universal.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59</a:t>
            </a:fld>
            <a:endParaRPr lang="en-US"/>
          </a:p>
        </p:txBody>
      </p:sp>
    </p:spTree>
    <p:extLst>
      <p:ext uri="{BB962C8B-B14F-4D97-AF65-F5344CB8AC3E}">
        <p14:creationId xmlns:p14="http://schemas.microsoft.com/office/powerpoint/2010/main" val="3042175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homework - </a:t>
            </a:r>
          </a:p>
        </p:txBody>
      </p:sp>
      <p:sp>
        <p:nvSpPr>
          <p:cNvPr id="4" name="Slide Number Placeholder 3"/>
          <p:cNvSpPr>
            <a:spLocks noGrp="1"/>
          </p:cNvSpPr>
          <p:nvPr>
            <p:ph type="sldNum" sz="quarter" idx="10"/>
          </p:nvPr>
        </p:nvSpPr>
        <p:spPr/>
        <p:txBody>
          <a:bodyPr/>
          <a:lstStyle/>
          <a:p>
            <a:fld id="{F4EE911A-504C-45E1-9DD1-A7318D673F80}" type="slidenum">
              <a:rPr lang="en-US" smtClean="0"/>
              <a:t>63</a:t>
            </a:fld>
            <a:endParaRPr lang="en-US"/>
          </a:p>
        </p:txBody>
      </p:sp>
    </p:spTree>
    <p:extLst>
      <p:ext uri="{BB962C8B-B14F-4D97-AF65-F5344CB8AC3E}">
        <p14:creationId xmlns:p14="http://schemas.microsoft.com/office/powerpoint/2010/main" val="570364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64</a:t>
            </a:fld>
            <a:endParaRPr lang="en-US"/>
          </a:p>
        </p:txBody>
      </p:sp>
    </p:spTree>
    <p:extLst>
      <p:ext uri="{BB962C8B-B14F-4D97-AF65-F5344CB8AC3E}">
        <p14:creationId xmlns:p14="http://schemas.microsoft.com/office/powerpoint/2010/main" val="4038587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36162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882401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682403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It is this complexity that lead to the need for a version control system</a:t>
            </a:r>
            <a:r>
              <a:rPr lang="en-US" baseline="0" dirty="0"/>
              <a:t> like </a:t>
            </a:r>
            <a:r>
              <a:rPr lang="en-US" baseline="0" dirty="0" err="1"/>
              <a:t>git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292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4090313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23650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853420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1370684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4088383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2850955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F2DAE4-C87D-464C-8529-C68309DD1CFC}" type="datetimeFigureOut">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6637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4271678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704462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4/20/2016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4/20/2016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4/20/2016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30331938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4/20/2016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98971145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hyperlink" Target="http://www.w3schools.com/tags/"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Git’n</a:t>
            </a:r>
            <a:r>
              <a:rPr lang="en-US" i="1" dirty="0"/>
              <a:t> Pro with HTML/CSS</a:t>
            </a:r>
          </a:p>
        </p:txBody>
      </p:sp>
      <p:sp>
        <p:nvSpPr>
          <p:cNvPr id="3" name="Text Placeholder 2"/>
          <p:cNvSpPr>
            <a:spLocks noGrp="1"/>
          </p:cNvSpPr>
          <p:nvPr>
            <p:ph type="body" sz="quarter" idx="11"/>
          </p:nvPr>
        </p:nvSpPr>
        <p:spPr/>
        <p:txBody>
          <a:bodyPr/>
          <a:lstStyle/>
          <a:p>
            <a:r>
              <a:rPr lang="en-US" dirty="0"/>
              <a:t>Apr 20, 2016</a:t>
            </a:r>
          </a:p>
        </p:txBody>
      </p:sp>
      <p:sp>
        <p:nvSpPr>
          <p:cNvPr id="4" name="Text Placeholder 3"/>
          <p:cNvSpPr>
            <a:spLocks noGrp="1"/>
          </p:cNvSpPr>
          <p:nvPr>
            <p:ph type="body" sz="quarter" idx="10"/>
          </p:nvPr>
        </p:nvSpPr>
        <p:spPr/>
        <p:txBody>
          <a:bodyPr/>
          <a:lstStyle/>
          <a:p>
            <a:r>
              <a:rPr lang="en-US" dirty="0"/>
              <a:t>Day 2</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Modern web development is </a:t>
            </a:r>
            <a:r>
              <a:rPr lang="en-US" i="1" u="sng" dirty="0">
                <a:latin typeface="Arial" panose="020B0604020202020204" pitchFamily="34" charset="0"/>
                <a:cs typeface="Arial" panose="020B0604020202020204" pitchFamily="34" charset="0"/>
              </a:rPr>
              <a:t>highly</a:t>
            </a:r>
            <a:r>
              <a:rPr lang="en-US" dirty="0">
                <a:latin typeface="Arial" panose="020B0604020202020204" pitchFamily="34" charset="0"/>
                <a:cs typeface="Arial" panose="020B0604020202020204" pitchFamily="34" charset="0"/>
              </a:rPr>
              <a:t> collaborative.</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Teams are often extremely large and separated across country (or planet).</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Applications are often made up of hundreds or thousands of files. </a:t>
            </a:r>
          </a:p>
        </p:txBody>
      </p:sp>
    </p:spTree>
    <p:extLst>
      <p:ext uri="{BB962C8B-B14F-4D97-AF65-F5344CB8AC3E}">
        <p14:creationId xmlns:p14="http://schemas.microsoft.com/office/powerpoint/2010/main" val="1124760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sp>
        <p:nvSpPr>
          <p:cNvPr id="6" name="TextBox 5"/>
          <p:cNvSpPr txBox="1"/>
          <p:nvPr/>
        </p:nvSpPr>
        <p:spPr>
          <a:xfrm>
            <a:off x="2514600" y="1152801"/>
            <a:ext cx="499803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OMG. I HAZ THE GREATEST HTML IDEA!!!!!</a:t>
            </a:r>
            <a:endParaRPr lang="en-US" i="1" dirty="0">
              <a:latin typeface="Arial" panose="020B0604020202020204" pitchFamily="34" charset="0"/>
              <a:cs typeface="Arial" panose="020B0604020202020204" pitchFamily="34" charset="0"/>
            </a:endParaRPr>
          </a:p>
        </p:txBody>
      </p:sp>
      <p:cxnSp>
        <p:nvCxnSpPr>
          <p:cNvPr id="7" name="Straight Connector 6"/>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4600" y="1642441"/>
            <a:ext cx="3801041" cy="646331"/>
          </a:xfrm>
          <a:prstGeom prst="rect">
            <a:avLst/>
          </a:prstGeom>
          <a:noFill/>
        </p:spPr>
        <p:txBody>
          <a:bodyPr wrap="none" rtlCol="0">
            <a:spAutoFit/>
          </a:bodyPr>
          <a:lstStyle/>
          <a:p>
            <a:r>
              <a:rPr lang="en-US" sz="3600" b="1" i="1" dirty="0">
                <a:latin typeface="Arial" panose="020B0604020202020204" pitchFamily="34" charset="0"/>
                <a:cs typeface="Arial" panose="020B0604020202020204" pitchFamily="34" charset="0"/>
              </a:rPr>
              <a:t>SpongeSite.com</a:t>
            </a:r>
          </a:p>
        </p:txBody>
      </p:sp>
    </p:spTree>
    <p:extLst>
      <p:ext uri="{BB962C8B-B14F-4D97-AF65-F5344CB8AC3E}">
        <p14:creationId xmlns:p14="http://schemas.microsoft.com/office/powerpoint/2010/main" val="3062647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spTree>
    <p:extLst>
      <p:ext uri="{BB962C8B-B14F-4D97-AF65-F5344CB8AC3E}">
        <p14:creationId xmlns:p14="http://schemas.microsoft.com/office/powerpoint/2010/main" val="1933501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sp>
        <p:nvSpPr>
          <p:cNvPr id="11" name="TextBox 10"/>
          <p:cNvSpPr txBox="1"/>
          <p:nvPr/>
        </p:nvSpPr>
        <p:spPr>
          <a:xfrm>
            <a:off x="2543175" y="4516971"/>
            <a:ext cx="5288692" cy="369332"/>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Spongebob’s</a:t>
            </a:r>
            <a:r>
              <a:rPr lang="en-US" b="1" dirty="0">
                <a:latin typeface="Arial" panose="020B0604020202020204" pitchFamily="34" charset="0"/>
                <a:cs typeface="Arial" panose="020B0604020202020204" pitchFamily="34" charset="0"/>
              </a:rPr>
              <a:t> idea is dumb. We should call it…</a:t>
            </a:r>
            <a:endParaRPr lang="en-US" i="1" dirty="0">
              <a:latin typeface="Arial" panose="020B0604020202020204" pitchFamily="34" charset="0"/>
              <a:cs typeface="Arial" panose="020B0604020202020204" pitchFamily="34" charset="0"/>
            </a:endParaRPr>
          </a:p>
        </p:txBody>
      </p:sp>
      <p:sp>
        <p:nvSpPr>
          <p:cNvPr id="12" name="TextBox 11"/>
          <p:cNvSpPr txBox="1"/>
          <p:nvPr/>
        </p:nvSpPr>
        <p:spPr>
          <a:xfrm>
            <a:off x="2543175" y="5074930"/>
            <a:ext cx="4211409" cy="646331"/>
          </a:xfrm>
          <a:prstGeom prst="rect">
            <a:avLst/>
          </a:prstGeom>
          <a:noFill/>
        </p:spPr>
        <p:txBody>
          <a:bodyPr wrap="none" rtlCol="0">
            <a:spAutoFit/>
          </a:bodyPr>
          <a:lstStyle/>
          <a:p>
            <a:r>
              <a:rPr lang="en-US" sz="3600" b="1" i="1" dirty="0">
                <a:latin typeface="Arial" panose="020B0604020202020204" pitchFamily="34" charset="0"/>
                <a:cs typeface="Arial" panose="020B0604020202020204" pitchFamily="34" charset="0"/>
              </a:rPr>
              <a:t>PrincezzzSite.com</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437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98366" y="2501527"/>
            <a:ext cx="2535759" cy="369332"/>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Spongebob’s</a:t>
            </a:r>
            <a:r>
              <a:rPr lang="en-US" b="1" dirty="0">
                <a:latin typeface="Arial" panose="020B0604020202020204" pitchFamily="34" charset="0"/>
                <a:cs typeface="Arial" panose="020B0604020202020204" pitchFamily="34" charset="0"/>
              </a:rPr>
              <a:t> Version</a:t>
            </a:r>
          </a:p>
        </p:txBody>
      </p:sp>
      <p:sp>
        <p:nvSpPr>
          <p:cNvPr id="17" name="TextBox 16"/>
          <p:cNvSpPr txBox="1"/>
          <p:nvPr/>
        </p:nvSpPr>
        <p:spPr>
          <a:xfrm>
            <a:off x="4242351" y="5325404"/>
            <a:ext cx="197150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Prince’s Version</a:t>
            </a:r>
          </a:p>
        </p:txBody>
      </p:sp>
    </p:spTree>
    <p:extLst>
      <p:ext uri="{BB962C8B-B14F-4D97-AF65-F5344CB8AC3E}">
        <p14:creationId xmlns:p14="http://schemas.microsoft.com/office/powerpoint/2010/main" val="4099418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Now they have two completely </a:t>
            </a:r>
            <a:r>
              <a:rPr lang="en-US" b="1" i="1" u="sng" dirty="0">
                <a:solidFill>
                  <a:schemeClr val="bg1"/>
                </a:solidFill>
                <a:latin typeface="Arial" panose="020B0604020202020204" pitchFamily="34" charset="0"/>
                <a:cs typeface="Arial" panose="020B0604020202020204" pitchFamily="34" charset="0"/>
              </a:rPr>
              <a:t>different</a:t>
            </a:r>
            <a:r>
              <a:rPr lang="en-US" b="1" dirty="0">
                <a:solidFill>
                  <a:schemeClr val="bg1"/>
                </a:solidFill>
                <a:latin typeface="Arial" panose="020B0604020202020204" pitchFamily="34" charset="0"/>
                <a:cs typeface="Arial" panose="020B0604020202020204" pitchFamily="34" charset="0"/>
              </a:rPr>
              <a:t> versions.</a:t>
            </a:r>
          </a:p>
        </p:txBody>
      </p:sp>
      <p:sp>
        <p:nvSpPr>
          <p:cNvPr id="22" name="Rectangle 21"/>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Group Project – Tragedy #1</a:t>
            </a:r>
          </a:p>
        </p:txBody>
      </p:sp>
    </p:spTree>
    <p:extLst>
      <p:ext uri="{BB962C8B-B14F-4D97-AF65-F5344CB8AC3E}">
        <p14:creationId xmlns:p14="http://schemas.microsoft.com/office/powerpoint/2010/main" val="3150631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87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79378" y="2627580"/>
            <a:ext cx="4507222" cy="1200329"/>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Hai </a:t>
            </a:r>
            <a:r>
              <a:rPr lang="en-US" sz="3600" b="1" dirty="0" err="1">
                <a:latin typeface="Arial" panose="020B0604020202020204" pitchFamily="34" charset="0"/>
                <a:cs typeface="Arial" panose="020B0604020202020204" pitchFamily="34" charset="0"/>
              </a:rPr>
              <a:t>guyz</a:t>
            </a:r>
            <a:r>
              <a:rPr lang="en-US" sz="3600" b="1" dirty="0">
                <a:latin typeface="Arial" panose="020B0604020202020204" pitchFamily="34" charset="0"/>
                <a:cs typeface="Arial" panose="020B0604020202020204" pitchFamily="34" charset="0"/>
              </a:rPr>
              <a:t>!!! </a:t>
            </a:r>
          </a:p>
          <a:p>
            <a:r>
              <a:rPr lang="en-US" sz="3600" b="1" dirty="0">
                <a:latin typeface="Arial" panose="020B0604020202020204" pitchFamily="34" charset="0"/>
                <a:cs typeface="Arial" panose="020B0604020202020204" pitchFamily="34" charset="0"/>
              </a:rPr>
              <a:t>How R </a:t>
            </a:r>
            <a:r>
              <a:rPr lang="en-US" sz="3600" b="1" dirty="0" err="1">
                <a:latin typeface="Arial" panose="020B0604020202020204" pitchFamily="34" charset="0"/>
                <a:cs typeface="Arial" panose="020B0604020202020204" pitchFamily="34" charset="0"/>
              </a:rPr>
              <a:t>Kan</a:t>
            </a:r>
            <a:r>
              <a:rPr lang="en-US" sz="3600" b="1" dirty="0">
                <a:latin typeface="Arial" panose="020B0604020202020204" pitchFamily="34" charset="0"/>
                <a:cs typeface="Arial" panose="020B0604020202020204" pitchFamily="34" charset="0"/>
              </a:rPr>
              <a:t> help??</a:t>
            </a:r>
          </a:p>
        </p:txBody>
      </p:sp>
    </p:spTree>
    <p:extLst>
      <p:ext uri="{BB962C8B-B14F-4D97-AF65-F5344CB8AC3E}">
        <p14:creationId xmlns:p14="http://schemas.microsoft.com/office/powerpoint/2010/main" val="4092367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 – Tragedy #2</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OK.</a:t>
            </a:r>
          </a:p>
          <a:p>
            <a:r>
              <a:rPr lang="en-US" sz="4000" b="1" dirty="0">
                <a:latin typeface="Arial" panose="020B0604020202020204" pitchFamily="34" charset="0"/>
                <a:cs typeface="Arial" panose="020B0604020202020204" pitchFamily="34" charset="0"/>
              </a:rPr>
              <a:t>Delete. Delete. Delete. Delete.</a:t>
            </a:r>
          </a:p>
          <a:p>
            <a:r>
              <a:rPr lang="en-US" sz="4000" b="1" dirty="0">
                <a:latin typeface="Arial" panose="020B0604020202020204" pitchFamily="34" charset="0"/>
                <a:cs typeface="Arial" panose="020B0604020202020204" pitchFamily="3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768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9600" y="4724400"/>
            <a:ext cx="1239406" cy="1586440"/>
          </a:xfrm>
          <a:prstGeom prst="rect">
            <a:avLst/>
          </a:prstGeom>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631216"/>
          </a:xfrm>
          <a:prstGeom prst="rect">
            <a:avLst/>
          </a:prstGeom>
          <a:noFill/>
        </p:spPr>
        <p:txBody>
          <a:bodyPr wrap="square" rtlCol="0">
            <a:spAutoFit/>
          </a:bodyPr>
          <a:lstStyle/>
          <a:p>
            <a:r>
              <a:rPr lang="en-US" sz="4000" b="1" u="sng" dirty="0">
                <a:latin typeface="Arial" panose="020B0604020202020204" pitchFamily="34" charset="0"/>
                <a:cs typeface="Arial" panose="020B0604020202020204" pitchFamily="34" charset="0"/>
              </a:rPr>
              <a:t>Lesson: </a:t>
            </a:r>
          </a:p>
          <a:p>
            <a:r>
              <a:rPr lang="en-US" sz="3000" b="1" dirty="0">
                <a:latin typeface="Arial" panose="020B0604020202020204" pitchFamily="34" charset="0"/>
                <a:cs typeface="Arial" panose="020B0604020202020204" pitchFamily="34" charset="0"/>
              </a:rPr>
              <a:t>You should use Version Control.</a:t>
            </a:r>
          </a:p>
          <a:p>
            <a:endParaRPr lang="en-US" sz="1500" b="1"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….And be wary of group members.</a:t>
            </a:r>
          </a:p>
        </p:txBody>
      </p:sp>
      <p:sp>
        <p:nvSpPr>
          <p:cNvPr id="23" name="Smiley Face 22"/>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p:cNvSpPr/>
          <p:nvPr/>
        </p:nvSpPr>
        <p:spPr>
          <a:xfrm>
            <a:off x="821016" y="5180654"/>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1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Okay! </a:t>
            </a:r>
            <a:endParaRPr lang="en-US" i="1" dirty="0"/>
          </a:p>
        </p:txBody>
      </p:sp>
      <p:pic>
        <p:nvPicPr>
          <p:cNvPr id="5" name="Picture 10" descr="https://mdgriffin63.files.wordpress.com/2014/01/forget-to-lear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15" y="781834"/>
            <a:ext cx="8689567" cy="5312247"/>
          </a:xfrm>
          <a:prstGeom prst="rect">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579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a:t>
            </a:r>
          </a:p>
        </p:txBody>
      </p:sp>
      <p:sp>
        <p:nvSpPr>
          <p:cNvPr id="9" name="Content Placeholder 2"/>
          <p:cNvSpPr txBox="1">
            <a:spLocks/>
          </p:cNvSpPr>
          <p:nvPr/>
        </p:nvSpPr>
        <p:spPr>
          <a:xfrm>
            <a:off x="443345" y="914400"/>
            <a:ext cx="8229600" cy="4525963"/>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a:latin typeface="Arial" panose="020B0604020202020204" pitchFamily="34" charset="0"/>
                <a:ea typeface="Roboto" panose="02000000000000000000" pitchFamily="2" charset="0"/>
                <a:cs typeface="Arial" panose="020B0604020202020204" pitchFamily="34" charset="0"/>
              </a:rPr>
              <a:t>Git Version Control:</a:t>
            </a:r>
            <a:br>
              <a:rPr lang="en-US" sz="2800">
                <a:latin typeface="Arial" panose="020B0604020202020204" pitchFamily="34" charset="0"/>
                <a:ea typeface="Roboto" panose="02000000000000000000" pitchFamily="2" charset="0"/>
                <a:cs typeface="Arial" panose="020B0604020202020204" pitchFamily="34" charset="0"/>
              </a:rPr>
            </a:br>
            <a:r>
              <a:rPr lang="en-US" sz="2800">
                <a:latin typeface="Arial" panose="020B0604020202020204" pitchFamily="34" charset="0"/>
                <a:ea typeface="Roboto" panose="02000000000000000000" pitchFamily="2" charset="0"/>
                <a:cs typeface="Arial" panose="020B0604020202020204" pitchFamily="34" charset="0"/>
              </a:rPr>
              <a:t>Offers a set of commands and an organizational structure for managing code when multiple developers work simultaneously.</a:t>
            </a: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r>
              <a:rPr lang="en-US" sz="2800" b="1" u="sng">
                <a:latin typeface="Arial" panose="020B0604020202020204" pitchFamily="34" charset="0"/>
                <a:ea typeface="Roboto" panose="02000000000000000000" pitchFamily="2" charset="0"/>
                <a:cs typeface="Arial" panose="020B0604020202020204" pitchFamily="34" charset="0"/>
              </a:rPr>
              <a:t>Major Benefits come from using Git:</a:t>
            </a: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a:latin typeface="Arial" panose="020B0604020202020204" pitchFamily="34" charset="0"/>
                <a:ea typeface="Roboto" panose="02000000000000000000" pitchFamily="2" charset="0"/>
                <a:cs typeface="Arial" panose="020B0604020202020204" pitchFamily="34" charset="0"/>
              </a:rPr>
              <a:t>Code Conflict Resolution</a:t>
            </a: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a:latin typeface="Arial" panose="020B0604020202020204" pitchFamily="34" charset="0"/>
                <a:ea typeface="Roboto" panose="02000000000000000000" pitchFamily="2" charset="0"/>
                <a:cs typeface="Arial" panose="020B0604020202020204" pitchFamily="34" charset="0"/>
              </a:rPr>
              <a:t>Version History</a:t>
            </a: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sz="280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3226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Now they have two completely </a:t>
            </a:r>
            <a:r>
              <a:rPr lang="en-US" b="1" i="1" u="sng" dirty="0">
                <a:solidFill>
                  <a:schemeClr val="bg1"/>
                </a:solidFill>
                <a:latin typeface="Arial" panose="020B0604020202020204" pitchFamily="34" charset="0"/>
                <a:cs typeface="Arial" panose="020B0604020202020204" pitchFamily="34" charset="0"/>
              </a:rPr>
              <a:t>different</a:t>
            </a:r>
            <a:r>
              <a:rPr lang="en-US" b="1" dirty="0">
                <a:solidFill>
                  <a:schemeClr val="bg1"/>
                </a:solidFill>
                <a:latin typeface="Arial" panose="020B0604020202020204" pitchFamily="34" charset="0"/>
                <a:cs typeface="Arial" panose="020B0604020202020204" pitchFamily="34" charset="0"/>
              </a:rPr>
              <a:t> versions.</a:t>
            </a:r>
          </a:p>
        </p:txBody>
      </p:sp>
      <p:sp>
        <p:nvSpPr>
          <p:cNvPr id="22" name="Rectangle 21"/>
          <p:cNvSpPr/>
          <p:nvPr/>
        </p:nvSpPr>
        <p:spPr>
          <a:xfrm>
            <a:off x="304800" y="98052"/>
            <a:ext cx="64770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Group Project – Tragedy #1 (Revisited)</a:t>
            </a:r>
          </a:p>
        </p:txBody>
      </p:sp>
    </p:spTree>
    <p:extLst>
      <p:ext uri="{BB962C8B-B14F-4D97-AF65-F5344CB8AC3E}">
        <p14:creationId xmlns:p14="http://schemas.microsoft.com/office/powerpoint/2010/main" val="463813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9600" y="4724400"/>
            <a:ext cx="1239406" cy="1586440"/>
          </a:xfrm>
          <a:prstGeom prst="rect">
            <a:avLst/>
          </a:prstGeom>
        </p:spPr>
      </p:pic>
      <p:sp>
        <p:nvSpPr>
          <p:cNvPr id="22" name="Rectangle 21"/>
          <p:cNvSpPr/>
          <p:nvPr/>
        </p:nvSpPr>
        <p:spPr>
          <a:xfrm>
            <a:off x="304800" y="98052"/>
            <a:ext cx="64770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Group Project </a:t>
            </a:r>
            <a:r>
              <a:rPr lang="en-US" sz="2400" b="1" u="sng" dirty="0">
                <a:latin typeface="Arial" panose="020B0604020202020204" pitchFamily="34" charset="0"/>
                <a:cs typeface="Arial" panose="020B0604020202020204" pitchFamily="34" charset="0"/>
              </a:rPr>
              <a:t>with Version Control</a:t>
            </a:r>
          </a:p>
        </p:txBody>
      </p:sp>
      <p:sp>
        <p:nvSpPr>
          <p:cNvPr id="16" name="TextBox 15"/>
          <p:cNvSpPr txBox="1"/>
          <p:nvPr/>
        </p:nvSpPr>
        <p:spPr>
          <a:xfrm>
            <a:off x="2462635" y="1061591"/>
            <a:ext cx="324101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Main Branch (</a:t>
            </a:r>
            <a:r>
              <a:rPr lang="en-US" b="1" u="sng" dirty="0" err="1">
                <a:latin typeface="Arial" panose="020B0604020202020204" pitchFamily="34" charset="0"/>
                <a:cs typeface="Arial" panose="020B0604020202020204" pitchFamily="34" charset="0"/>
              </a:rPr>
              <a:t>Spongebob’s</a:t>
            </a:r>
            <a:r>
              <a:rPr lang="en-US" b="1" u="sng" dirty="0">
                <a:latin typeface="Arial" panose="020B0604020202020204" pitchFamily="34" charset="0"/>
                <a:cs typeface="Arial" panose="020B0604020202020204" pitchFamily="34" charset="0"/>
              </a:rPr>
              <a:t>)</a:t>
            </a:r>
          </a:p>
        </p:txBody>
      </p:sp>
      <p:sp>
        <p:nvSpPr>
          <p:cNvPr id="17" name="TextBox 16"/>
          <p:cNvSpPr txBox="1"/>
          <p:nvPr/>
        </p:nvSpPr>
        <p:spPr>
          <a:xfrm>
            <a:off x="4171876" y="5845492"/>
            <a:ext cx="193296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Prince’s Branch</a:t>
            </a:r>
          </a:p>
        </p:txBody>
      </p:sp>
      <p:pic>
        <p:nvPicPr>
          <p:cNvPr id="2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693384" y="242277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29" name="Rectangle 28"/>
          <p:cNvSpPr/>
          <p:nvPr/>
        </p:nvSpPr>
        <p:spPr>
          <a:xfrm>
            <a:off x="3813160" y="241995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30" name="Rectangle 29"/>
          <p:cNvSpPr/>
          <p:nvPr/>
        </p:nvSpPr>
        <p:spPr>
          <a:xfrm>
            <a:off x="4893890"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31" name="Rectangle 30"/>
          <p:cNvSpPr/>
          <p:nvPr/>
        </p:nvSpPr>
        <p:spPr>
          <a:xfrm>
            <a:off x="6149076"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sp>
        <p:nvSpPr>
          <p:cNvPr id="32" name="Rectangle 31"/>
          <p:cNvSpPr/>
          <p:nvPr/>
        </p:nvSpPr>
        <p:spPr>
          <a:xfrm>
            <a:off x="7259327"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5</a:t>
            </a:r>
          </a:p>
        </p:txBody>
      </p:sp>
      <p:pic>
        <p:nvPicPr>
          <p:cNvPr id="3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urved Connector 33"/>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0956" y="3231423"/>
            <a:ext cx="3833043"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Prince </a:t>
            </a:r>
            <a:r>
              <a:rPr lang="en-US" sz="1400" b="1" dirty="0">
                <a:latin typeface="Arial" panose="020B0604020202020204" pitchFamily="34" charset="0"/>
                <a:cs typeface="Arial" panose="020B0604020202020204" pitchFamily="34" charset="0"/>
              </a:rPr>
              <a:t>pushes (uploads) </a:t>
            </a:r>
            <a:r>
              <a:rPr lang="en-US" sz="1400" dirty="0">
                <a:latin typeface="Arial" panose="020B0604020202020204" pitchFamily="34" charset="0"/>
                <a:cs typeface="Arial" panose="020B0604020202020204" pitchFamily="34" charset="0"/>
              </a:rPr>
              <a:t>his code changes into the main branch.</a:t>
            </a:r>
          </a:p>
          <a:p>
            <a:endParaRPr lang="en-US" sz="1400" u="sng"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Code conflicts </a:t>
            </a:r>
            <a:r>
              <a:rPr lang="en-US" sz="1400" dirty="0">
                <a:latin typeface="Arial" panose="020B0604020202020204" pitchFamily="34" charset="0"/>
                <a:cs typeface="Arial" panose="020B0604020202020204" pitchFamily="34" charset="0"/>
              </a:rPr>
              <a:t>are resolved before inclusion.  </a:t>
            </a:r>
          </a:p>
        </p:txBody>
      </p:sp>
      <p:sp>
        <p:nvSpPr>
          <p:cNvPr id="40" name="TextBox 39"/>
          <p:cNvSpPr txBox="1"/>
          <p:nvPr/>
        </p:nvSpPr>
        <p:spPr>
          <a:xfrm>
            <a:off x="5934285" y="1122458"/>
            <a:ext cx="3018775"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Spongebob</a:t>
            </a:r>
            <a:r>
              <a:rPr lang="en-US" sz="1400" dirty="0">
                <a:latin typeface="Arial" panose="020B0604020202020204" pitchFamily="34" charset="0"/>
                <a:cs typeface="Arial" panose="020B0604020202020204" pitchFamily="34" charset="0"/>
              </a:rPr>
              <a:t> continues programming</a:t>
            </a:r>
            <a:endParaRPr lang="en-US" sz="1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5521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a:normAutofit fontScale="90000"/>
          </a:bodyPr>
          <a:lstStyle/>
          <a:p>
            <a:r>
              <a:rPr lang="en-US" dirty="0"/>
              <a:t>The Group Project – Tragedy 2 (Revisited)</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3" name="Picture 2"/>
          <p:cNvPicPr>
            <a:picLocks noChangeAspect="1"/>
          </p:cNvPicPr>
          <p:nvPr/>
        </p:nvPicPr>
        <p:blipFill>
          <a:blip r:embed="rId5"/>
          <a:stretch>
            <a:fillRect/>
          </a:stretch>
        </p:blipFill>
        <p:spPr>
          <a:xfrm>
            <a:off x="609600" y="4724400"/>
            <a:ext cx="1239406" cy="1586440"/>
          </a:xfrm>
          <a:prstGeom prst="rect">
            <a:avLst/>
          </a:prstGeom>
        </p:spPr>
      </p:pic>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OK.</a:t>
            </a:r>
          </a:p>
          <a:p>
            <a:r>
              <a:rPr lang="en-US" sz="4000" b="1" dirty="0">
                <a:latin typeface="Arial" panose="020B0604020202020204" pitchFamily="34" charset="0"/>
                <a:cs typeface="Arial" panose="020B0604020202020204" pitchFamily="34" charset="0"/>
              </a:rPr>
              <a:t>Delete. Delete. Delete. Delete.</a:t>
            </a:r>
          </a:p>
          <a:p>
            <a:r>
              <a:rPr lang="en-US" sz="4000" b="1" dirty="0">
                <a:latin typeface="Arial" panose="020B0604020202020204" pitchFamily="34" charset="0"/>
                <a:cs typeface="Arial" panose="020B0604020202020204" pitchFamily="3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197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a:normAutofit/>
          </a:bodyPr>
          <a:lstStyle/>
          <a:p>
            <a:r>
              <a:rPr lang="en-US" dirty="0"/>
              <a:t>The Group Project </a:t>
            </a:r>
            <a:r>
              <a:rPr lang="en-US" u="sng" dirty="0"/>
              <a:t>with version control</a:t>
            </a:r>
            <a:endParaRPr lang="en-US" dirty="0"/>
          </a:p>
        </p:txBody>
      </p:sp>
      <p:sp>
        <p:nvSpPr>
          <p:cNvPr id="21" name="TextBox 20"/>
          <p:cNvSpPr txBox="1"/>
          <p:nvPr/>
        </p:nvSpPr>
        <p:spPr>
          <a:xfrm>
            <a:off x="2462635" y="1061591"/>
            <a:ext cx="324101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Main Branch </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Spongebob’s</a:t>
            </a:r>
            <a:r>
              <a:rPr lang="en-US" b="1" dirty="0">
                <a:latin typeface="Arial" panose="020B0604020202020204" pitchFamily="34" charset="0"/>
                <a:cs typeface="Arial" panose="020B0604020202020204" pitchFamily="34" charset="0"/>
              </a:rPr>
              <a:t>)</a:t>
            </a:r>
          </a:p>
        </p:txBody>
      </p:sp>
      <p:sp>
        <p:nvSpPr>
          <p:cNvPr id="22" name="TextBox 21"/>
          <p:cNvSpPr txBox="1"/>
          <p:nvPr/>
        </p:nvSpPr>
        <p:spPr>
          <a:xfrm>
            <a:off x="5088177" y="5807273"/>
            <a:ext cx="186884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Gene’s Branch </a:t>
            </a:r>
          </a:p>
        </p:txBody>
      </p:sp>
      <p:pic>
        <p:nvPicPr>
          <p:cNvPr id="23"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693384" y="242277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28" name="Rectangle 27"/>
          <p:cNvSpPr/>
          <p:nvPr/>
        </p:nvSpPr>
        <p:spPr>
          <a:xfrm>
            <a:off x="3813160" y="241995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29" name="Rectangle 28"/>
          <p:cNvSpPr/>
          <p:nvPr/>
        </p:nvSpPr>
        <p:spPr>
          <a:xfrm>
            <a:off x="4893890"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30" name="Rectangle 29"/>
          <p:cNvSpPr/>
          <p:nvPr/>
        </p:nvSpPr>
        <p:spPr>
          <a:xfrm>
            <a:off x="6149076"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cxnSp>
        <p:nvCxnSpPr>
          <p:cNvPr id="31" name="Straight Arrow Connector 30"/>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36" name="Multiply 35"/>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p:cNvCxnSpPr/>
          <p:nvPr/>
        </p:nvCxnSpPr>
        <p:spPr>
          <a:xfrm rot="5400000" flipH="1" flipV="1">
            <a:off x="5146756" y="3645093"/>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19400" y="3458141"/>
            <a:ext cx="383661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Gene </a:t>
            </a:r>
            <a:r>
              <a:rPr lang="en-US" sz="1400" b="1" dirty="0">
                <a:latin typeface="Arial" panose="020B0604020202020204" pitchFamily="34" charset="0"/>
                <a:cs typeface="Arial" panose="020B0604020202020204" pitchFamily="34" charset="0"/>
              </a:rPr>
              <a:t>pushes </a:t>
            </a:r>
            <a:r>
              <a:rPr lang="en-US" sz="1400" dirty="0">
                <a:latin typeface="Arial" panose="020B0604020202020204" pitchFamily="34" charset="0"/>
                <a:cs typeface="Arial" panose="020B0604020202020204" pitchFamily="34" charset="0"/>
              </a:rPr>
              <a:t>his (bad) code deletions</a:t>
            </a:r>
            <a:endParaRPr lang="en-US" sz="1400" u="sng" dirty="0">
              <a:latin typeface="Arial" panose="020B0604020202020204" pitchFamily="34" charset="0"/>
              <a:cs typeface="Arial" panose="020B0604020202020204" pitchFamily="34" charset="0"/>
            </a:endParaRPr>
          </a:p>
        </p:txBody>
      </p:sp>
      <p:pic>
        <p:nvPicPr>
          <p:cNvPr id="40"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011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a:normAutofit/>
          </a:bodyPr>
          <a:lstStyle/>
          <a:p>
            <a:r>
              <a:rPr lang="en-US" dirty="0"/>
              <a:t>The Group Project </a:t>
            </a:r>
            <a:r>
              <a:rPr lang="en-US" u="sng" dirty="0"/>
              <a:t>with version control</a:t>
            </a:r>
          </a:p>
        </p:txBody>
      </p:sp>
      <p:pic>
        <p:nvPicPr>
          <p:cNvPr id="40"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462635" y="1061591"/>
            <a:ext cx="3241015"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Main Branch </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Spongebob’s</a:t>
            </a:r>
            <a:r>
              <a:rPr lang="en-US" b="1" dirty="0">
                <a:latin typeface="Arial" panose="020B0604020202020204" pitchFamily="34" charset="0"/>
                <a:cs typeface="Arial" panose="020B0604020202020204" pitchFamily="34" charset="0"/>
              </a:rPr>
              <a:t>)</a:t>
            </a:r>
          </a:p>
        </p:txBody>
      </p:sp>
      <p:sp>
        <p:nvSpPr>
          <p:cNvPr id="42" name="TextBox 41"/>
          <p:cNvSpPr txBox="1"/>
          <p:nvPr/>
        </p:nvSpPr>
        <p:spPr>
          <a:xfrm>
            <a:off x="5336129" y="5807273"/>
            <a:ext cx="2420278" cy="369332"/>
          </a:xfrm>
          <a:prstGeom prst="rect">
            <a:avLst/>
          </a:prstGeom>
          <a:noFill/>
        </p:spPr>
        <p:txBody>
          <a:bodyPr wrap="none" rtlCol="0">
            <a:spAutoFit/>
          </a:bodyPr>
          <a:lstStyle/>
          <a:p>
            <a:r>
              <a:rPr lang="en-US" b="1" u="sng" dirty="0">
                <a:latin typeface="Arial" panose="020B0604020202020204" pitchFamily="34" charset="0"/>
                <a:cs typeface="Arial" panose="020B0604020202020204" pitchFamily="34" charset="0"/>
              </a:rPr>
              <a:t>Kiss Dude’s Branch </a:t>
            </a:r>
          </a:p>
        </p:txBody>
      </p:sp>
      <p:pic>
        <p:nvPicPr>
          <p:cNvPr id="4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2693384" y="242277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48" name="Rectangle 47"/>
          <p:cNvSpPr/>
          <p:nvPr/>
        </p:nvSpPr>
        <p:spPr>
          <a:xfrm>
            <a:off x="3813160" y="2419959"/>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49" name="Rectangle 48"/>
          <p:cNvSpPr/>
          <p:nvPr/>
        </p:nvSpPr>
        <p:spPr>
          <a:xfrm>
            <a:off x="4893890"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50" name="Rectangle 49"/>
          <p:cNvSpPr/>
          <p:nvPr/>
        </p:nvSpPr>
        <p:spPr>
          <a:xfrm>
            <a:off x="6149076" y="2426920"/>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cxnSp>
        <p:nvCxnSpPr>
          <p:cNvPr id="51" name="Straight Arrow Connector 50"/>
          <p:cNvCxnSpPr>
            <a:stCxn id="43" idx="3"/>
            <a:endCxn id="4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5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5" name="Multiply 54"/>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6693" y="1495249"/>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143829" y="2419296"/>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5</a:t>
            </a:r>
          </a:p>
        </p:txBody>
      </p:sp>
      <p:cxnSp>
        <p:nvCxnSpPr>
          <p:cNvPr id="59" name="Curved Connector 58"/>
          <p:cNvCxnSpPr/>
          <p:nvPr/>
        </p:nvCxnSpPr>
        <p:spPr>
          <a:xfrm rot="5400000" flipH="1" flipV="1">
            <a:off x="6457287" y="1235423"/>
            <a:ext cx="7624" cy="2249939"/>
          </a:xfrm>
          <a:prstGeom prst="curvedConnector3">
            <a:avLst>
              <a:gd name="adj1" fmla="val -1061945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043130" y="3421308"/>
            <a:ext cx="3181287"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But this time, </a:t>
            </a:r>
            <a:r>
              <a:rPr lang="en-US" sz="1400" dirty="0" err="1">
                <a:latin typeface="Arial" panose="020B0604020202020204" pitchFamily="34" charset="0"/>
                <a:cs typeface="Arial" panose="020B0604020202020204" pitchFamily="34" charset="0"/>
              </a:rPr>
              <a:t>Spongebob</a:t>
            </a:r>
            <a:r>
              <a:rPr lang="en-US" sz="1400" dirty="0">
                <a:latin typeface="Arial" panose="020B0604020202020204" pitchFamily="34" charset="0"/>
                <a:cs typeface="Arial" panose="020B0604020202020204" pitchFamily="34" charset="0"/>
              </a:rPr>
              <a:t> </a:t>
            </a:r>
            <a:r>
              <a:rPr lang="en-US" sz="1400" b="1" u="sng" dirty="0">
                <a:latin typeface="Arial" panose="020B0604020202020204" pitchFamily="34" charset="0"/>
                <a:cs typeface="Arial" panose="020B0604020202020204" pitchFamily="34" charset="0"/>
              </a:rPr>
              <a:t>rolls back</a:t>
            </a:r>
            <a:r>
              <a:rPr lang="en-US" sz="1400" dirty="0">
                <a:latin typeface="Arial" panose="020B0604020202020204" pitchFamily="34" charset="0"/>
                <a:cs typeface="Arial" panose="020B0604020202020204" pitchFamily="34" charset="0"/>
              </a:rPr>
              <a:t> the code to an earlier version.</a:t>
            </a:r>
            <a:endParaRPr lang="en-US" sz="1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9024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9600" y="4724400"/>
            <a:ext cx="1239406" cy="1586440"/>
          </a:xfrm>
          <a:prstGeom prst="rect">
            <a:avLst/>
          </a:prstGeom>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169551"/>
          </a:xfrm>
          <a:prstGeom prst="rect">
            <a:avLst/>
          </a:prstGeom>
          <a:noFill/>
        </p:spPr>
        <p:txBody>
          <a:bodyPr wrap="square" rtlCol="0">
            <a:spAutoFit/>
          </a:bodyPr>
          <a:lstStyle/>
          <a:p>
            <a:r>
              <a:rPr lang="en-US" sz="4000" b="1" u="sng" dirty="0">
                <a:latin typeface="Arial" panose="020B0604020202020204" pitchFamily="34" charset="0"/>
                <a:cs typeface="Arial" panose="020B0604020202020204" pitchFamily="34" charset="0"/>
              </a:rPr>
              <a:t>Lesson: </a:t>
            </a:r>
          </a:p>
          <a:p>
            <a:r>
              <a:rPr lang="en-US" sz="3000" b="1" dirty="0">
                <a:latin typeface="Arial" panose="020B0604020202020204" pitchFamily="34" charset="0"/>
                <a:cs typeface="Arial" panose="020B0604020202020204" pitchFamily="34" charset="0"/>
              </a:rPr>
              <a:t>You should use Version Control!</a:t>
            </a:r>
          </a:p>
        </p:txBody>
      </p:sp>
      <p:sp>
        <p:nvSpPr>
          <p:cNvPr id="10" name="Smiley Face 9"/>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p:cNvSpPr/>
          <p:nvPr/>
        </p:nvSpPr>
        <p:spPr>
          <a:xfrm>
            <a:off x="912862" y="3018430"/>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p:cNvSpPr/>
          <p:nvPr/>
        </p:nvSpPr>
        <p:spPr>
          <a:xfrm>
            <a:off x="769987" y="5180654"/>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71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304800" y="914400"/>
            <a:ext cx="8686800" cy="2554545"/>
          </a:xfrm>
          <a:prstGeom prst="rect">
            <a:avLst/>
          </a:prstGeom>
          <a:noFill/>
        </p:spPr>
        <p:txBody>
          <a:bodyPr wrap="square" rtlCol="0">
            <a:spAutoFit/>
          </a:bodyPr>
          <a:lstStyle/>
          <a:p>
            <a:r>
              <a:rPr lang="en-US" sz="2000" b="1" u="sng" dirty="0">
                <a:latin typeface="Arial" panose="020B0604020202020204" pitchFamily="34" charset="0"/>
                <a:ea typeface="Roboto" pitchFamily="2" charset="0"/>
                <a:cs typeface="Arial" panose="020B0604020202020204" pitchFamily="34" charset="0"/>
              </a:rPr>
              <a:t>Turn to your neighbor and have one of you explain to the other:</a:t>
            </a:r>
          </a:p>
          <a:p>
            <a:endParaRPr lang="en-US" sz="20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000" b="1" dirty="0">
                <a:latin typeface="Arial" panose="020B0604020202020204" pitchFamily="34" charset="0"/>
                <a:ea typeface="Roboto" pitchFamily="2" charset="0"/>
                <a:cs typeface="Arial" panose="020B0604020202020204" pitchFamily="34" charset="0"/>
              </a:rPr>
              <a:t>What the concept of version control is</a:t>
            </a:r>
          </a:p>
          <a:p>
            <a:endParaRPr lang="en-US" sz="2000" b="1" dirty="0">
              <a:latin typeface="Arial" panose="020B0604020202020204" pitchFamily="34" charset="0"/>
              <a:ea typeface="Roboto" pitchFamily="2" charset="0"/>
              <a:cs typeface="Arial" panose="020B0604020202020204" pitchFamily="34" charset="0"/>
            </a:endParaRPr>
          </a:p>
          <a:p>
            <a:r>
              <a:rPr lang="en-US" sz="2000" b="1" u="sng" dirty="0">
                <a:latin typeface="Arial" panose="020B0604020202020204" pitchFamily="34" charset="0"/>
                <a:ea typeface="Roboto" pitchFamily="2" charset="0"/>
                <a:cs typeface="Arial" panose="020B0604020202020204" pitchFamily="34" charset="0"/>
              </a:rPr>
              <a:t>Then the other should explain :</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b="1" dirty="0">
                <a:latin typeface="Arial" panose="020B0604020202020204" pitchFamily="34" charset="0"/>
                <a:ea typeface="Roboto" pitchFamily="2" charset="0"/>
                <a:cs typeface="Arial" panose="020B0604020202020204" pitchFamily="34" charset="0"/>
              </a:rPr>
              <a:t>Two of the key advantages to using a version control system </a:t>
            </a:r>
          </a:p>
          <a:p>
            <a:endParaRPr lang="en-US" sz="2000" b="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405485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GitHub is a Web-Based hosting service to store code online.</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allows developers to </a:t>
            </a:r>
            <a:r>
              <a:rPr lang="en-US" sz="2400" b="1" dirty="0">
                <a:solidFill>
                  <a:schemeClr val="bg1"/>
                </a:solidFill>
                <a:latin typeface="Arial" panose="020B0604020202020204" pitchFamily="34" charset="0"/>
                <a:cs typeface="Arial" panose="020B0604020202020204" pitchFamily="34" charset="0"/>
              </a:rPr>
              <a:t>pull</a:t>
            </a:r>
            <a:r>
              <a:rPr lang="en-US" sz="2400" dirty="0">
                <a:solidFill>
                  <a:schemeClr val="bg1"/>
                </a:solidFill>
                <a:latin typeface="Arial" panose="020B0604020202020204" pitchFamily="34" charset="0"/>
                <a:cs typeface="Arial" panose="020B0604020202020204" pitchFamily="34" charset="0"/>
              </a:rPr>
              <a:t> (download) code or </a:t>
            </a:r>
            <a:r>
              <a:rPr lang="en-US" sz="2400" b="1" dirty="0">
                <a:solidFill>
                  <a:schemeClr val="bg1"/>
                </a:solidFill>
                <a:latin typeface="Arial" panose="020B0604020202020204" pitchFamily="34" charset="0"/>
                <a:cs typeface="Arial" panose="020B0604020202020204" pitchFamily="34" charset="0"/>
              </a:rPr>
              <a:t>push</a:t>
            </a:r>
            <a:r>
              <a:rPr lang="en-US" sz="2400" dirty="0">
                <a:solidFill>
                  <a:schemeClr val="bg1"/>
                </a:solidFill>
                <a:latin typeface="Arial" panose="020B0604020202020204" pitchFamily="34" charset="0"/>
                <a:cs typeface="Arial" panose="020B0604020202020204" pitchFamily="34" charset="0"/>
              </a:rPr>
              <a:t> (upload) code to the same </a:t>
            </a:r>
            <a:r>
              <a:rPr lang="en-US" sz="2400" b="1" dirty="0">
                <a:solidFill>
                  <a:schemeClr val="bg1"/>
                </a:solidFill>
                <a:latin typeface="Arial" panose="020B0604020202020204" pitchFamily="34" charset="0"/>
                <a:cs typeface="Arial" panose="020B0604020202020204" pitchFamily="34" charset="0"/>
              </a:rPr>
              <a:t>repository </a:t>
            </a:r>
            <a:r>
              <a:rPr lang="en-US" sz="2400" dirty="0">
                <a:solidFill>
                  <a:schemeClr val="bg1"/>
                </a:solidFill>
                <a:latin typeface="Arial" panose="020B0604020202020204" pitchFamily="34" charset="0"/>
                <a:cs typeface="Arial" panose="020B0604020202020204" pitchFamily="34" charset="0"/>
              </a:rPr>
              <a:t>(directory). </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also allows developers to </a:t>
            </a:r>
            <a:r>
              <a:rPr lang="en-US" sz="2400" b="1" dirty="0">
                <a:solidFill>
                  <a:schemeClr val="bg1"/>
                </a:solidFill>
                <a:latin typeface="Arial" panose="020B0604020202020204" pitchFamily="34" charset="0"/>
                <a:cs typeface="Arial" panose="020B0604020202020204" pitchFamily="34" charset="0"/>
              </a:rPr>
              <a:t>view histories </a:t>
            </a:r>
            <a:r>
              <a:rPr lang="en-US" sz="2400" dirty="0">
                <a:solidFill>
                  <a:schemeClr val="bg1"/>
                </a:solidFill>
                <a:latin typeface="Arial" panose="020B0604020202020204" pitchFamily="34" charset="0"/>
                <a:cs typeface="Arial" panose="020B0604020202020204" pitchFamily="34" charset="0"/>
              </a:rPr>
              <a:t>of code changes and </a:t>
            </a:r>
            <a:r>
              <a:rPr lang="en-US" sz="2400" b="1" dirty="0">
                <a:solidFill>
                  <a:schemeClr val="bg1"/>
                </a:solidFill>
                <a:latin typeface="Arial" panose="020B0604020202020204" pitchFamily="34" charset="0"/>
                <a:cs typeface="Arial" panose="020B0604020202020204" pitchFamily="34" charset="0"/>
              </a:rPr>
              <a:t>track issues</a:t>
            </a:r>
            <a:r>
              <a:rPr lang="en-US" sz="2400" dirty="0">
                <a:solidFill>
                  <a:schemeClr val="bg1"/>
                </a:solidFill>
                <a:latin typeface="Arial" panose="020B0604020202020204" pitchFamily="34" charset="0"/>
                <a:cs typeface="Arial" panose="020B0604020202020204" pitchFamily="3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p:blipFill>
        <p:spPr bwMode="auto">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443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Pushing and Pulling to GitHub</a:t>
            </a:r>
          </a:p>
        </p:txBody>
      </p:sp>
      <p:sp>
        <p:nvSpPr>
          <p:cNvPr id="3" name="Rectangle 2"/>
          <p:cNvSpPr/>
          <p:nvPr/>
        </p:nvSpPr>
        <p:spPr>
          <a:xfrm>
            <a:off x="0" y="864932"/>
            <a:ext cx="9144000" cy="152084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23082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9278" y="122320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4956" y="1221195"/>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634" y="122119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tutsplus.com/net/uploads/2013/08/github-collab-retina-preview.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034" y="855284"/>
            <a:ext cx="1511559" cy="151155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Elbow Connector 13"/>
          <p:cNvCxnSpPr>
            <a:stCxn id="9" idx="2"/>
          </p:cNvCxnSpPr>
          <p:nvPr/>
        </p:nvCxnSpPr>
        <p:spPr>
          <a:xfrm rot="5400000">
            <a:off x="1596343" y="2007502"/>
            <a:ext cx="873518"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18356" y="867752"/>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1</a:t>
            </a:r>
          </a:p>
        </p:txBody>
      </p:sp>
      <p:sp>
        <p:nvSpPr>
          <p:cNvPr id="16" name="Rectangle 15"/>
          <p:cNvSpPr/>
          <p:nvPr/>
        </p:nvSpPr>
        <p:spPr>
          <a:xfrm>
            <a:off x="3538132" y="864932"/>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2</a:t>
            </a:r>
          </a:p>
        </p:txBody>
      </p:sp>
      <p:sp>
        <p:nvSpPr>
          <p:cNvPr id="17" name="Rectangle 16"/>
          <p:cNvSpPr/>
          <p:nvPr/>
        </p:nvSpPr>
        <p:spPr>
          <a:xfrm>
            <a:off x="4618862" y="871893"/>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a:t>
            </a:r>
          </a:p>
        </p:txBody>
      </p:sp>
      <p:sp>
        <p:nvSpPr>
          <p:cNvPr id="18" name="Rectangle 17"/>
          <p:cNvSpPr/>
          <p:nvPr/>
        </p:nvSpPr>
        <p:spPr>
          <a:xfrm>
            <a:off x="5874048" y="871893"/>
            <a:ext cx="298480"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4</a:t>
            </a:r>
          </a:p>
        </p:txBody>
      </p:sp>
      <p:cxnSp>
        <p:nvCxnSpPr>
          <p:cNvPr id="19" name="Elbow Connector 18"/>
          <p:cNvCxnSpPr>
            <a:stCxn id="6" idx="3"/>
            <a:endCxn id="10" idx="2"/>
          </p:cNvCxnSpPr>
          <p:nvPr/>
        </p:nvCxnSpPr>
        <p:spPr>
          <a:xfrm flipV="1">
            <a:off x="1492186" y="2104038"/>
            <a:ext cx="2217510" cy="1238117"/>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63804" y="2546408"/>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sp>
        <p:nvSpPr>
          <p:cNvPr id="21" name="TextBox 20"/>
          <p:cNvSpPr txBox="1"/>
          <p:nvPr/>
        </p:nvSpPr>
        <p:spPr>
          <a:xfrm>
            <a:off x="2588153" y="2962181"/>
            <a:ext cx="111921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Push Code</a:t>
            </a:r>
          </a:p>
        </p:txBody>
      </p:sp>
      <p:cxnSp>
        <p:nvCxnSpPr>
          <p:cNvPr id="22" name="Elbow Connector 21"/>
          <p:cNvCxnSpPr>
            <a:endCxn id="8" idx="3"/>
          </p:cNvCxnSpPr>
          <p:nvPr/>
        </p:nvCxnSpPr>
        <p:spPr>
          <a:xfrm rot="5400000">
            <a:off x="843226" y="2749121"/>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1563804" y="2086394"/>
            <a:ext cx="3152259" cy="2602432"/>
          </a:xfrm>
          <a:prstGeom prst="bentConnector3">
            <a:avLst>
              <a:gd name="adj1" fmla="val 10036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23112" y="4286912"/>
            <a:ext cx="111921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Push Code</a:t>
            </a:r>
          </a:p>
        </p:txBody>
      </p:sp>
      <p:sp>
        <p:nvSpPr>
          <p:cNvPr id="25" name="TextBox 24"/>
          <p:cNvSpPr txBox="1"/>
          <p:nvPr/>
        </p:nvSpPr>
        <p:spPr>
          <a:xfrm>
            <a:off x="1563804" y="4085073"/>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cxnSp>
        <p:nvCxnSpPr>
          <p:cNvPr id="26" name="Elbow Connector 25"/>
          <p:cNvCxnSpPr>
            <a:endCxn id="7" idx="3"/>
          </p:cNvCxnSpPr>
          <p:nvPr/>
        </p:nvCxnSpPr>
        <p:spPr>
          <a:xfrm rot="10800000" flipV="1">
            <a:off x="1505874" y="2214935"/>
            <a:ext cx="3653905" cy="3479415"/>
          </a:xfrm>
          <a:prstGeom prst="bentConnector3">
            <a:avLst>
              <a:gd name="adj1" fmla="val -398"/>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37222" y="5325806"/>
            <a:ext cx="10102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Pull Code</a:t>
            </a:r>
          </a:p>
        </p:txBody>
      </p:sp>
      <p:cxnSp>
        <p:nvCxnSpPr>
          <p:cNvPr id="28" name="Elbow Connector 27"/>
          <p:cNvCxnSpPr>
            <a:endCxn id="12" idx="2"/>
          </p:cNvCxnSpPr>
          <p:nvPr/>
        </p:nvCxnSpPr>
        <p:spPr>
          <a:xfrm flipV="1">
            <a:off x="1563804" y="2102029"/>
            <a:ext cx="4417248" cy="3935272"/>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61834" y="5744566"/>
            <a:ext cx="111921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Push Code</a:t>
            </a:r>
          </a:p>
        </p:txBody>
      </p:sp>
      <p:sp>
        <p:nvSpPr>
          <p:cNvPr id="30" name="TextBox 29"/>
          <p:cNvSpPr txBox="1"/>
          <p:nvPr/>
        </p:nvSpPr>
        <p:spPr>
          <a:xfrm>
            <a:off x="6571557" y="1442919"/>
            <a:ext cx="1447832" cy="307777"/>
          </a:xfrm>
          <a:prstGeom prst="rect">
            <a:avLst/>
          </a:prstGeom>
          <a:noFill/>
        </p:spPr>
        <p:txBody>
          <a:bodyPr wrap="none" rtlCol="0">
            <a:spAutoFit/>
          </a:bodyPr>
          <a:lstStyle/>
          <a:p>
            <a:r>
              <a:rPr lang="en-US" sz="1400" b="1" u="sng" dirty="0">
                <a:latin typeface="Arial" panose="020B0604020202020204" pitchFamily="34" charset="0"/>
                <a:cs typeface="Arial" panose="020B0604020202020204" pitchFamily="34" charset="0"/>
              </a:rPr>
              <a:t>GitHub Branch</a:t>
            </a:r>
          </a:p>
        </p:txBody>
      </p:sp>
      <p:grpSp>
        <p:nvGrpSpPr>
          <p:cNvPr id="34" name="Group 33"/>
          <p:cNvGrpSpPr/>
          <p:nvPr/>
        </p:nvGrpSpPr>
        <p:grpSpPr>
          <a:xfrm>
            <a:off x="218508" y="2605319"/>
            <a:ext cx="1271352" cy="3764432"/>
            <a:chOff x="287180" y="1154008"/>
            <a:chExt cx="1741604" cy="5156832"/>
          </a:xfrm>
        </p:grpSpPr>
        <p:pic>
          <p:nvPicPr>
            <p:cNvPr id="31"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5"/>
            <a:stretch>
              <a:fillRect/>
            </a:stretch>
          </p:blipFill>
          <p:spPr>
            <a:xfrm>
              <a:off x="609600" y="4724400"/>
              <a:ext cx="1239406" cy="1586440"/>
            </a:xfrm>
            <a:prstGeom prst="rect">
              <a:avLst/>
            </a:prstGeom>
          </p:spPr>
        </p:pic>
        <p:pic>
          <p:nvPicPr>
            <p:cNvPr id="33"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8325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Items</a:t>
            </a:r>
          </a:p>
        </p:txBody>
      </p:sp>
    </p:spTree>
    <p:extLst>
      <p:ext uri="{BB962C8B-B14F-4D97-AF65-F5344CB8AC3E}">
        <p14:creationId xmlns:p14="http://schemas.microsoft.com/office/powerpoint/2010/main" val="3794342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a:t>
            </a:r>
            <a:r>
              <a:rPr lang="en-US" dirty="0" err="1"/>
              <a:t>Git</a:t>
            </a:r>
            <a:endParaRPr lang="en-US" dirty="0"/>
          </a:p>
        </p:txBody>
      </p:sp>
    </p:spTree>
    <p:extLst>
      <p:ext uri="{BB962C8B-B14F-4D97-AF65-F5344CB8AC3E}">
        <p14:creationId xmlns:p14="http://schemas.microsoft.com/office/powerpoint/2010/main" val="502414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extLst>
      <p:ext uri="{BB962C8B-B14F-4D97-AF65-F5344CB8AC3E}">
        <p14:creationId xmlns:p14="http://schemas.microsoft.com/office/powerpoint/2010/main" val="985720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err="1"/>
              <a:t>Git</a:t>
            </a:r>
            <a:r>
              <a:rPr lang="en-US" dirty="0"/>
              <a:t> Commands</a:t>
            </a:r>
          </a:p>
        </p:txBody>
      </p:sp>
      <p:sp>
        <p:nvSpPr>
          <p:cNvPr id="3" name="Content Placeholder 2"/>
          <p:cNvSpPr txBox="1">
            <a:spLocks/>
          </p:cNvSpPr>
          <p:nvPr/>
        </p:nvSpPr>
        <p:spPr>
          <a:xfrm>
            <a:off x="443345" y="914400"/>
            <a:ext cx="8229600" cy="4525963"/>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000" b="1" u="sng">
                <a:latin typeface="Arial" panose="020B0604020202020204" pitchFamily="34" charset="0"/>
                <a:ea typeface="Roboto" panose="02000000000000000000" pitchFamily="2" charset="0"/>
                <a:cs typeface="Arial" panose="020B0604020202020204" pitchFamily="34" charset="0"/>
              </a:rPr>
              <a:t>At its most basic, these are the five git commands to get started</a:t>
            </a: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clone</a:t>
            </a:r>
          </a:p>
          <a:p>
            <a:pPr marL="742950" indent="-514350">
              <a:spcBef>
                <a:spcPts val="0"/>
              </a:spcBef>
              <a:buFont typeface="+mj-lt"/>
              <a:buAutoNum type="arabicPeriod"/>
            </a:pPr>
            <a:endParaRPr lang="en-US" sz="2800" b="1">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add</a:t>
            </a:r>
          </a:p>
          <a:p>
            <a:pPr marL="742950" indent="-514350">
              <a:spcBef>
                <a:spcPts val="0"/>
              </a:spcBef>
              <a:buFont typeface="+mj-lt"/>
              <a:buAutoNum type="arabicPeriod"/>
            </a:pPr>
            <a:endParaRPr lang="en-US" sz="2800" b="1">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commit</a:t>
            </a:r>
          </a:p>
          <a:p>
            <a:pPr marL="742950" indent="-514350">
              <a:spcBef>
                <a:spcPts val="0"/>
              </a:spcBef>
              <a:buFont typeface="+mj-lt"/>
              <a:buAutoNum type="arabicPeriod"/>
            </a:pPr>
            <a:endParaRPr lang="en-US" sz="2800" b="1">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push </a:t>
            </a:r>
          </a:p>
          <a:p>
            <a:pPr marL="742950" indent="-514350">
              <a:spcBef>
                <a:spcPts val="0"/>
              </a:spcBef>
              <a:buFont typeface="+mj-lt"/>
              <a:buAutoNum type="arabicPeriod"/>
            </a:pPr>
            <a:endParaRPr lang="en-US" sz="2800" b="1">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pull</a:t>
            </a:r>
          </a:p>
          <a:p>
            <a:pPr marL="742950" indent="-514350">
              <a:spcBef>
                <a:spcPts val="0"/>
              </a:spcBef>
              <a:buFont typeface="+mj-lt"/>
              <a:buAutoNum type="arabicPeriod"/>
            </a:pPr>
            <a:endParaRPr lang="en-US" sz="2800" b="1">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sz="280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438315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err="1"/>
              <a:t>Git</a:t>
            </a:r>
            <a:r>
              <a:rPr lang="en-US" dirty="0"/>
              <a:t> Commands</a:t>
            </a:r>
          </a:p>
        </p:txBody>
      </p:sp>
      <p:sp>
        <p:nvSpPr>
          <p:cNvPr id="4" name="Content Placeholder 2"/>
          <p:cNvSpPr txBox="1">
            <a:spLocks/>
          </p:cNvSpPr>
          <p:nvPr/>
        </p:nvSpPr>
        <p:spPr>
          <a:xfrm>
            <a:off x="443345" y="914400"/>
            <a:ext cx="8229600" cy="4525963"/>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000" b="1" u="sng">
                <a:latin typeface="Arial" panose="020B0604020202020204" pitchFamily="34" charset="0"/>
                <a:ea typeface="Roboto" panose="02000000000000000000" pitchFamily="2" charset="0"/>
                <a:cs typeface="Arial" panose="020B0604020202020204" pitchFamily="34" charset="0"/>
              </a:rPr>
              <a:t>At its most basic, these are the five git commands to get started</a:t>
            </a: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clone </a:t>
            </a:r>
            <a:r>
              <a:rPr lang="en-US" sz="2800">
                <a:latin typeface="Arial" panose="020B0604020202020204" pitchFamily="34" charset="0"/>
                <a:ea typeface="Roboto" panose="02000000000000000000" pitchFamily="2" charset="0"/>
                <a:cs typeface="Arial" panose="020B0604020202020204" pitchFamily="34" charset="0"/>
              </a:rPr>
              <a:t>– copies an entire repo (to begin)</a:t>
            </a: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add </a:t>
            </a:r>
            <a:r>
              <a:rPr lang="en-US" sz="2800">
                <a:latin typeface="Arial" panose="020B0604020202020204" pitchFamily="34" charset="0"/>
                <a:ea typeface="Roboto" panose="02000000000000000000" pitchFamily="2" charset="0"/>
                <a:cs typeface="Arial" panose="020B0604020202020204" pitchFamily="34" charset="0"/>
              </a:rPr>
              <a:t>– adds a file for inclusion in Git</a:t>
            </a: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commit </a:t>
            </a:r>
            <a:r>
              <a:rPr lang="en-US" sz="2800">
                <a:latin typeface="Arial" panose="020B0604020202020204" pitchFamily="34" charset="0"/>
                <a:ea typeface="Roboto" panose="02000000000000000000" pitchFamily="2" charset="0"/>
                <a:cs typeface="Arial" panose="020B0604020202020204" pitchFamily="34" charset="0"/>
              </a:rPr>
              <a:t>– notes a change to the local repo</a:t>
            </a: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push </a:t>
            </a:r>
            <a:r>
              <a:rPr lang="en-US" sz="2800">
                <a:latin typeface="Arial" panose="020B0604020202020204" pitchFamily="34" charset="0"/>
                <a:ea typeface="Roboto" panose="02000000000000000000" pitchFamily="2" charset="0"/>
                <a:cs typeface="Arial" panose="020B0604020202020204" pitchFamily="34" charset="0"/>
              </a:rPr>
              <a:t>– sends changes to hosting service</a:t>
            </a: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b="1">
                <a:latin typeface="Arial" panose="020B0604020202020204" pitchFamily="34" charset="0"/>
                <a:ea typeface="Roboto" panose="02000000000000000000" pitchFamily="2" charset="0"/>
                <a:cs typeface="Arial" panose="020B0604020202020204" pitchFamily="34" charset="0"/>
              </a:rPr>
              <a:t>git pull </a:t>
            </a:r>
            <a:r>
              <a:rPr lang="en-US" sz="2800">
                <a:latin typeface="Arial" panose="020B0604020202020204" pitchFamily="34" charset="0"/>
                <a:ea typeface="Roboto" panose="02000000000000000000" pitchFamily="2" charset="0"/>
                <a:cs typeface="Arial" panose="020B0604020202020204" pitchFamily="34" charset="0"/>
              </a:rPr>
              <a:t>– downloads freshest version of repo</a:t>
            </a:r>
            <a:endParaRPr lang="en-US" sz="2800" b="1">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280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sz="280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534179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5324535"/>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Using GitHub and the Command Line:</a:t>
            </a:r>
          </a:p>
          <a:p>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new </a:t>
            </a:r>
            <a:r>
              <a:rPr lang="en-US" b="1" dirty="0">
                <a:latin typeface="Arial" panose="020B0604020202020204" pitchFamily="34" charset="0"/>
                <a:ea typeface="Roboto" pitchFamily="2" charset="0"/>
                <a:cs typeface="Arial" panose="020B0604020202020204" pitchFamily="34" charset="0"/>
              </a:rPr>
              <a:t>public GitHub repository </a:t>
            </a:r>
            <a:r>
              <a:rPr lang="en-US" dirty="0">
                <a:latin typeface="Arial" panose="020B0604020202020204" pitchFamily="34" charset="0"/>
                <a:ea typeface="Roboto" pitchFamily="2" charset="0"/>
                <a:cs typeface="Arial" panose="020B0604020202020204" pitchFamily="34" charset="0"/>
              </a:rPr>
              <a:t>and name it whatever you like. Be sure to check the box for “initialize this repository with a README” </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Next, </a:t>
            </a:r>
            <a:r>
              <a:rPr lang="en-US" b="1" dirty="0">
                <a:latin typeface="Arial" panose="020B0604020202020204" pitchFamily="34" charset="0"/>
                <a:ea typeface="Roboto" pitchFamily="2" charset="0"/>
                <a:cs typeface="Arial" panose="020B0604020202020204" pitchFamily="34" charset="0"/>
              </a:rPr>
              <a:t>clone</a:t>
            </a:r>
            <a:r>
              <a:rPr lang="en-US" dirty="0">
                <a:latin typeface="Arial" panose="020B0604020202020204" pitchFamily="34" charset="0"/>
                <a:ea typeface="Roboto" pitchFamily="2" charset="0"/>
                <a:cs typeface="Arial" panose="020B0604020202020204" pitchFamily="34" charset="0"/>
              </a:rPr>
              <a:t> the repo to your local directory. </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Then create an HTML file inside the local directory.</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Add</a:t>
            </a:r>
            <a:r>
              <a:rPr lang="en-US" dirty="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Commit</a:t>
            </a:r>
            <a:r>
              <a:rPr lang="en-US" dirty="0">
                <a:latin typeface="Arial" panose="020B0604020202020204" pitchFamily="34" charset="0"/>
                <a:ea typeface="Roboto" pitchFamily="2" charset="0"/>
                <a:cs typeface="Arial" panose="020B0604020202020204" pitchFamily="34" charset="0"/>
              </a:rPr>
              <a:t>, and </a:t>
            </a:r>
            <a:r>
              <a:rPr lang="en-US" b="1" dirty="0">
                <a:latin typeface="Arial" panose="020B0604020202020204" pitchFamily="34" charset="0"/>
                <a:ea typeface="Roboto" pitchFamily="2" charset="0"/>
                <a:cs typeface="Arial" panose="020B0604020202020204" pitchFamily="34" charset="0"/>
              </a:rPr>
              <a:t>Push</a:t>
            </a:r>
            <a:r>
              <a:rPr lang="en-US" dirty="0">
                <a:latin typeface="Arial" panose="020B0604020202020204" pitchFamily="34" charset="0"/>
                <a:ea typeface="Roboto" pitchFamily="2" charset="0"/>
                <a:cs typeface="Arial" panose="020B0604020202020204" pitchFamily="34" charset="0"/>
              </a:rPr>
              <a:t> the code to GitHub.</a:t>
            </a:r>
          </a:p>
          <a:p>
            <a:endParaRPr lang="en-US" sz="1600"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Find a partner in class and </a:t>
            </a:r>
            <a:r>
              <a:rPr lang="en-US" b="1" u="sng" dirty="0">
                <a:latin typeface="Arial" panose="020B0604020202020204" pitchFamily="34" charset="0"/>
                <a:ea typeface="Roboto" pitchFamily="2" charset="0"/>
                <a:cs typeface="Arial" panose="020B0604020202020204" pitchFamily="34" charset="0"/>
              </a:rPr>
              <a:t>fork</a:t>
            </a:r>
            <a:r>
              <a:rPr lang="en-US"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their </a:t>
            </a:r>
            <a:r>
              <a:rPr lang="en-US" dirty="0">
                <a:latin typeface="Arial" panose="020B0604020202020204" pitchFamily="34" charset="0"/>
                <a:ea typeface="Roboto" pitchFamily="2" charset="0"/>
                <a:cs typeface="Arial" panose="020B0604020202020204" pitchFamily="34" charset="0"/>
              </a:rPr>
              <a:t>repository to your own GitHub account. Clone this forked repository to your local directory.</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Add, Commit, and Push the code back to your forked copy.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Finally, submit a </a:t>
            </a:r>
            <a:r>
              <a:rPr lang="en-US" b="1" dirty="0">
                <a:latin typeface="Arial" panose="020B0604020202020204" pitchFamily="34" charset="0"/>
                <a:ea typeface="Roboto" pitchFamily="2" charset="0"/>
                <a:cs typeface="Arial" panose="020B0604020202020204" pitchFamily="34" charset="0"/>
              </a:rPr>
              <a:t>pull request</a:t>
            </a:r>
            <a:r>
              <a:rPr lang="en-US" dirty="0">
                <a:latin typeface="Arial" panose="020B0604020202020204" pitchFamily="34" charset="0"/>
                <a:ea typeface="Roboto" pitchFamily="2" charset="0"/>
                <a:cs typeface="Arial" panose="020B0604020202020204" pitchFamily="34" charset="0"/>
              </a:rPr>
              <a:t> to send your changes to your partner’s repo.</a:t>
            </a:r>
          </a:p>
        </p:txBody>
      </p:sp>
    </p:spTree>
    <p:extLst>
      <p:ext uri="{BB962C8B-B14F-4D97-AF65-F5344CB8AC3E}">
        <p14:creationId xmlns:p14="http://schemas.microsoft.com/office/powerpoint/2010/main" val="154358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Still a Bit Lost? Never Worry!</a:t>
            </a:r>
          </a:p>
        </p:txBody>
      </p:sp>
      <p:pic>
        <p:nvPicPr>
          <p:cNvPr id="3" name="Picture 2"/>
          <p:cNvPicPr>
            <a:picLocks noChangeAspect="1"/>
          </p:cNvPicPr>
          <p:nvPr/>
        </p:nvPicPr>
        <p:blipFill>
          <a:blip r:embed="rId2"/>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Follow this handy Guide!</a:t>
            </a:r>
          </a:p>
          <a:p>
            <a:pPr marL="285750" indent="-28575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Practice a few times on your own before our next class.</a:t>
            </a:r>
          </a:p>
        </p:txBody>
      </p:sp>
    </p:spTree>
    <p:extLst>
      <p:ext uri="{BB962C8B-B14F-4D97-AF65-F5344CB8AC3E}">
        <p14:creationId xmlns:p14="http://schemas.microsoft.com/office/powerpoint/2010/main" val="2099019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If You’re Still Lost… Here’s a (Free) Course</a:t>
            </a:r>
          </a:p>
        </p:txBody>
      </p:sp>
      <p:pic>
        <p:nvPicPr>
          <p:cNvPr id="5" name="Picture 4"/>
          <p:cNvPicPr>
            <a:picLocks noChangeAspect="1"/>
          </p:cNvPicPr>
          <p:nvPr/>
        </p:nvPicPr>
        <p:blipFill>
          <a:blip r:embed="rId2"/>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https://www.codeschool.com/courses/try-git</a:t>
            </a:r>
          </a:p>
        </p:txBody>
      </p:sp>
    </p:spTree>
    <p:extLst>
      <p:ext uri="{BB962C8B-B14F-4D97-AF65-F5344CB8AC3E}">
        <p14:creationId xmlns:p14="http://schemas.microsoft.com/office/powerpoint/2010/main" val="2893374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Round 2</a:t>
            </a:r>
          </a:p>
        </p:txBody>
      </p:sp>
    </p:spTree>
    <p:extLst>
      <p:ext uri="{BB962C8B-B14F-4D97-AF65-F5344CB8AC3E}">
        <p14:creationId xmlns:p14="http://schemas.microsoft.com/office/powerpoint/2010/main" val="4283919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On Ugly HTML</a:t>
            </a:r>
          </a:p>
        </p:txBody>
      </p:sp>
      <p:pic>
        <p:nvPicPr>
          <p:cNvPr id="7" name="Picture 6"/>
          <p:cNvPicPr>
            <a:picLocks noChangeAspect="1"/>
          </p:cNvPicPr>
          <p:nvPr/>
        </p:nvPicPr>
        <p:blipFill>
          <a:blip r:embed="rId2"/>
          <a:stretch>
            <a:fillRect/>
          </a:stretch>
        </p:blipFill>
        <p:spPr>
          <a:xfrm>
            <a:off x="300037" y="914400"/>
            <a:ext cx="8543925" cy="3181350"/>
          </a:xfrm>
          <a:prstGeom prst="rect">
            <a:avLst/>
          </a:prstGeom>
        </p:spPr>
      </p:pic>
      <p:sp>
        <p:nvSpPr>
          <p:cNvPr id="8" name="TextBox 7"/>
          <p:cNvSpPr txBox="1"/>
          <p:nvPr/>
        </p:nvSpPr>
        <p:spPr>
          <a:xfrm>
            <a:off x="304800" y="4343400"/>
            <a:ext cx="86868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Don’t do this… Use proper indentation and sectioning.</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Readable code is easier to maintain.</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Invest time to get better about this now. It will pay dividends!</a:t>
            </a:r>
          </a:p>
        </p:txBody>
      </p:sp>
    </p:spTree>
    <p:extLst>
      <p:ext uri="{BB962C8B-B14F-4D97-AF65-F5344CB8AC3E}">
        <p14:creationId xmlns:p14="http://schemas.microsoft.com/office/powerpoint/2010/main" val="953551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HTML Syntax (Basic)</a:t>
            </a:r>
          </a:p>
        </p:txBody>
      </p:sp>
      <p:sp>
        <p:nvSpPr>
          <p:cNvPr id="5" name="TextBox 4"/>
          <p:cNvSpPr txBox="1"/>
          <p:nvPr/>
        </p:nvSpPr>
        <p:spPr>
          <a:xfrm>
            <a:off x="897618" y="2974636"/>
            <a:ext cx="1371600" cy="707886"/>
          </a:xfrm>
          <a:prstGeom prst="rect">
            <a:avLst/>
          </a:prstGeom>
          <a:solidFill>
            <a:schemeClr val="accent2"/>
          </a:solidFill>
        </p:spPr>
        <p:txBody>
          <a:bodyPr wrap="square" rtlCol="0">
            <a:spAutoFit/>
          </a:bodyPr>
          <a:lstStyle/>
          <a:p>
            <a:r>
              <a:rPr lang="en-US" sz="4000" b="1" dirty="0">
                <a:latin typeface="Arial" panose="020B0604020202020204" pitchFamily="34" charset="0"/>
                <a:cs typeface="Arial" panose="020B0604020202020204" pitchFamily="34" charset="0"/>
              </a:rPr>
              <a:t>&lt;h1&gt;</a:t>
            </a:r>
          </a:p>
        </p:txBody>
      </p:sp>
      <p:sp>
        <p:nvSpPr>
          <p:cNvPr id="6" name="TextBox 5"/>
          <p:cNvSpPr txBox="1"/>
          <p:nvPr/>
        </p:nvSpPr>
        <p:spPr>
          <a:xfrm>
            <a:off x="2269218" y="2971800"/>
            <a:ext cx="5372100" cy="707886"/>
          </a:xfrm>
          <a:prstGeom prst="rect">
            <a:avLst/>
          </a:prstGeom>
          <a:solidFill>
            <a:schemeClr val="bg2"/>
          </a:solidFill>
        </p:spPr>
        <p:txBody>
          <a:bodyPr wrap="square" rtlCol="0">
            <a:spAutoFit/>
          </a:bodyPr>
          <a:lstStyle/>
          <a:p>
            <a:r>
              <a:rPr lang="en-US" sz="4000" b="1" dirty="0">
                <a:latin typeface="Arial" panose="020B0604020202020204" pitchFamily="34" charset="0"/>
                <a:cs typeface="Arial" panose="020B0604020202020204" pitchFamily="34" charset="0"/>
              </a:rPr>
              <a:t>This is </a:t>
            </a:r>
            <a:r>
              <a:rPr lang="en-US" sz="4000" b="1" dirty="0" err="1">
                <a:latin typeface="Arial" panose="020B0604020202020204" pitchFamily="34" charset="0"/>
                <a:cs typeface="Arial" panose="020B0604020202020204" pitchFamily="34" charset="0"/>
              </a:rPr>
              <a:t>Mah</a:t>
            </a:r>
            <a:r>
              <a:rPr lang="en-US" sz="4000" b="1" dirty="0">
                <a:latin typeface="Arial" panose="020B0604020202020204" pitchFamily="34" charset="0"/>
                <a:cs typeface="Arial" panose="020B0604020202020204" pitchFamily="34" charset="0"/>
              </a:rPr>
              <a:t> House</a:t>
            </a:r>
          </a:p>
        </p:txBody>
      </p:sp>
      <p:sp>
        <p:nvSpPr>
          <p:cNvPr id="9" name="TextBox 8"/>
          <p:cNvSpPr txBox="1"/>
          <p:nvPr/>
        </p:nvSpPr>
        <p:spPr>
          <a:xfrm>
            <a:off x="6993618" y="2971800"/>
            <a:ext cx="1676400" cy="707886"/>
          </a:xfrm>
          <a:prstGeom prst="rect">
            <a:avLst/>
          </a:prstGeom>
          <a:solidFill>
            <a:schemeClr val="accent2"/>
          </a:solidFill>
        </p:spPr>
        <p:txBody>
          <a:bodyPr wrap="square" rtlCol="0">
            <a:spAutoFit/>
          </a:bodyPr>
          <a:lstStyle/>
          <a:p>
            <a:r>
              <a:rPr lang="en-US" sz="4000" b="1" dirty="0">
                <a:latin typeface="Arial" panose="020B0604020202020204" pitchFamily="34" charset="0"/>
                <a:cs typeface="Arial" panose="020B0604020202020204" pitchFamily="34" charset="0"/>
              </a:rPr>
              <a:t>&lt;/h1&gt;</a:t>
            </a:r>
          </a:p>
        </p:txBody>
      </p:sp>
      <p:sp>
        <p:nvSpPr>
          <p:cNvPr id="10" name="TextBox 9"/>
          <p:cNvSpPr txBox="1"/>
          <p:nvPr/>
        </p:nvSpPr>
        <p:spPr>
          <a:xfrm>
            <a:off x="716738" y="4497318"/>
            <a:ext cx="173336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Opening Tag</a:t>
            </a:r>
          </a:p>
        </p:txBody>
      </p:sp>
      <p:sp>
        <p:nvSpPr>
          <p:cNvPr id="11" name="TextBox 10"/>
          <p:cNvSpPr txBox="1"/>
          <p:nvPr/>
        </p:nvSpPr>
        <p:spPr>
          <a:xfrm>
            <a:off x="7106577" y="4497318"/>
            <a:ext cx="1633973"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Closing Tag</a:t>
            </a:r>
          </a:p>
        </p:txBody>
      </p:sp>
      <p:sp>
        <p:nvSpPr>
          <p:cNvPr id="12" name="TextBox 11"/>
          <p:cNvSpPr txBox="1"/>
          <p:nvPr/>
        </p:nvSpPr>
        <p:spPr>
          <a:xfrm>
            <a:off x="4148834" y="1420480"/>
            <a:ext cx="122501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Content </a:t>
            </a:r>
          </a:p>
        </p:txBody>
      </p:sp>
      <p:cxnSp>
        <p:nvCxnSpPr>
          <p:cNvPr id="13" name="Straight Arrow Connector 12"/>
          <p:cNvCxnSpPr>
            <a:stCxn id="10" idx="0"/>
            <a:endCxn id="5" idx="2"/>
          </p:cNvCxnSpPr>
          <p:nvPr/>
        </p:nvCxnSpPr>
        <p:spPr>
          <a:xfrm flipV="1">
            <a:off x="1583418" y="36825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923563" y="36825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61341" y="1982718"/>
            <a:ext cx="0" cy="9890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7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Help</a:t>
            </a:r>
          </a:p>
        </p:txBody>
      </p:sp>
      <p:sp>
        <p:nvSpPr>
          <p:cNvPr id="4" name="Shape 70"/>
          <p:cNvSpPr txBox="1">
            <a:spLocks/>
          </p:cNvSpPr>
          <p:nvPr/>
        </p:nvSpPr>
        <p:spPr>
          <a:xfrm>
            <a:off x="196850" y="838200"/>
            <a:ext cx="8947150" cy="563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Practice, Practice, Practice: </a:t>
            </a:r>
            <a:r>
              <a:rPr lang="en-US" sz="2200" dirty="0">
                <a:latin typeface="Arial" panose="020B0604020202020204" pitchFamily="34" charset="0"/>
                <a:cs typeface="Arial" panose="020B0604020202020204" pitchFamily="34" charset="0"/>
              </a:rPr>
              <a:t>Work Individually or in Groups</a:t>
            </a: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Review In Class Material (Exercises and Slides):</a:t>
            </a:r>
            <a:br>
              <a:rPr lang="en-US" sz="2200" b="1"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https://github.com/the-Coding-Boot-Camp-at-UT-Austin/04-16-Class-Content/tree/master/0418-mw-class-content</a:t>
            </a:r>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Re-Watch Class Videos: </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https://codingbootcamp.hosted.panopto.com/Panopto/Pages/Viewer.aspx?id=432c216e-b7ef-41c5-8b50-5933109a3c71</a:t>
            </a:r>
          </a:p>
          <a:p>
            <a:pPr marL="0" indent="0">
              <a:buNone/>
            </a:pPr>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In Class Office Hours: </a:t>
            </a:r>
            <a:r>
              <a:rPr lang="en-US" sz="2200" dirty="0">
                <a:latin typeface="Arial" panose="020B0604020202020204" pitchFamily="34" charset="0"/>
                <a:cs typeface="Arial" panose="020B0604020202020204" pitchFamily="34" charset="0"/>
              </a:rPr>
              <a:t>45 minutes before class, 30 minutes after</a:t>
            </a:r>
          </a:p>
          <a:p>
            <a:pPr marL="0" indent="0">
              <a:buNone/>
            </a:pPr>
            <a:endParaRPr lang="en-US" sz="14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One-on-One Sessions: </a:t>
            </a:r>
            <a:r>
              <a:rPr lang="en-US" sz="2200" dirty="0">
                <a:latin typeface="Arial" panose="020B0604020202020204" pitchFamily="34" charset="0"/>
                <a:cs typeface="Arial" panose="020B0604020202020204" pitchFamily="34" charset="0"/>
              </a:rPr>
              <a:t>By Announcement through SSM</a:t>
            </a:r>
            <a:endParaRPr lang="en-US" sz="22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Contact Student Success: </a:t>
            </a:r>
            <a:r>
              <a:rPr lang="en-US" sz="2200" dirty="0">
                <a:latin typeface="Arial" panose="020B0604020202020204" pitchFamily="34" charset="0"/>
                <a:cs typeface="Arial" panose="020B0604020202020204" pitchFamily="34" charset="0"/>
              </a:rPr>
              <a:t>Anytime!</a:t>
            </a:r>
          </a:p>
        </p:txBody>
      </p:sp>
    </p:spTree>
    <p:extLst>
      <p:ext uri="{BB962C8B-B14F-4D97-AF65-F5344CB8AC3E}">
        <p14:creationId xmlns:p14="http://schemas.microsoft.com/office/powerpoint/2010/main" val="3179607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HTML Syntax (with Attribute)</a:t>
            </a:r>
          </a:p>
        </p:txBody>
      </p:sp>
      <p:pic>
        <p:nvPicPr>
          <p:cNvPr id="16" name="Picture 15"/>
          <p:cNvPicPr>
            <a:picLocks noChangeAspect="1"/>
          </p:cNvPicPr>
          <p:nvPr/>
        </p:nvPicPr>
        <p:blipFill>
          <a:blip r:embed="rId2"/>
          <a:stretch>
            <a:fillRect/>
          </a:stretch>
        </p:blipFill>
        <p:spPr>
          <a:xfrm>
            <a:off x="88603" y="1326000"/>
            <a:ext cx="9251749" cy="4682334"/>
          </a:xfrm>
          <a:prstGeom prst="rect">
            <a:avLst/>
          </a:prstGeom>
        </p:spPr>
      </p:pic>
    </p:spTree>
    <p:extLst>
      <p:ext uri="{BB962C8B-B14F-4D97-AF65-F5344CB8AC3E}">
        <p14:creationId xmlns:p14="http://schemas.microsoft.com/office/powerpoint/2010/main" val="316181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Tricky Tags (Self-Closing)</a:t>
            </a:r>
          </a:p>
        </p:txBody>
      </p:sp>
      <p:pic>
        <p:nvPicPr>
          <p:cNvPr id="4" name="Picture 3"/>
          <p:cNvPicPr>
            <a:picLocks noChangeAspect="1"/>
          </p:cNvPicPr>
          <p:nvPr/>
        </p:nvPicPr>
        <p:blipFill>
          <a:blip r:embed="rId3"/>
          <a:stretch>
            <a:fillRect/>
          </a:stretch>
        </p:blipFill>
        <p:spPr>
          <a:xfrm>
            <a:off x="729073" y="1439590"/>
            <a:ext cx="7907197" cy="3718882"/>
          </a:xfrm>
          <a:prstGeom prst="rect">
            <a:avLst/>
          </a:prstGeom>
        </p:spPr>
      </p:pic>
    </p:spTree>
    <p:extLst>
      <p:ext uri="{BB962C8B-B14F-4D97-AF65-F5344CB8AC3E}">
        <p14:creationId xmlns:p14="http://schemas.microsoft.com/office/powerpoint/2010/main" val="268955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Important Common Tags</a:t>
            </a:r>
          </a:p>
        </p:txBody>
      </p:sp>
      <p:sp>
        <p:nvSpPr>
          <p:cNvPr id="5" name="Content Placeholder 2"/>
          <p:cNvSpPr txBox="1">
            <a:spLocks/>
          </p:cNvSpPr>
          <p:nvPr/>
        </p:nvSpPr>
        <p:spPr>
          <a:xfrm>
            <a:off x="457199" y="783753"/>
            <a:ext cx="8782009" cy="5018877"/>
          </a:xfrm>
          <a:prstGeom prst="rect">
            <a:avLst/>
          </a:prstGeom>
        </p:spPr>
        <p:txBody>
          <a:bodyPr>
            <a:normAutofit fontScale="85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Headers:</a:t>
            </a:r>
          </a:p>
          <a:p>
            <a:r>
              <a:rPr lang="en-US" sz="2200" b="1">
                <a:latin typeface="Arial" panose="020B0604020202020204" pitchFamily="34" charset="0"/>
                <a:cs typeface="Arial" panose="020B0604020202020204" pitchFamily="34" charset="0"/>
              </a:rPr>
              <a:t>&lt;h1&gt; &lt;/h1&gt; </a:t>
            </a:r>
            <a:r>
              <a:rPr lang="en-US" sz="2200">
                <a:latin typeface="Arial" panose="020B0604020202020204" pitchFamily="34" charset="0"/>
                <a:cs typeface="Arial" panose="020B0604020202020204" pitchFamily="34" charset="0"/>
              </a:rPr>
              <a:t>- Header 1 (Largest Header)</a:t>
            </a:r>
          </a:p>
          <a:p>
            <a:r>
              <a:rPr lang="en-US" sz="2200" b="1">
                <a:latin typeface="Arial" panose="020B0604020202020204" pitchFamily="34" charset="0"/>
                <a:cs typeface="Arial" panose="020B0604020202020204" pitchFamily="34" charset="0"/>
              </a:rPr>
              <a:t>&lt;h2&gt; &lt;/h2&gt; </a:t>
            </a:r>
            <a:r>
              <a:rPr lang="en-US" sz="2200">
                <a:latin typeface="Arial" panose="020B0604020202020204" pitchFamily="34" charset="0"/>
                <a:cs typeface="Arial" panose="020B0604020202020204" pitchFamily="34" charset="0"/>
              </a:rPr>
              <a:t>- Header 2 (Next Largest Header)</a:t>
            </a:r>
          </a:p>
          <a:p>
            <a:r>
              <a:rPr lang="en-US" sz="2200" b="1">
                <a:latin typeface="Arial" panose="020B0604020202020204" pitchFamily="34" charset="0"/>
                <a:cs typeface="Arial" panose="020B0604020202020204" pitchFamily="34" charset="0"/>
              </a:rPr>
              <a:t>&lt;h3&gt; &lt;/h3&gt; </a:t>
            </a:r>
            <a:r>
              <a:rPr lang="en-US" sz="2200">
                <a:latin typeface="Arial" panose="020B0604020202020204" pitchFamily="34" charset="0"/>
                <a:cs typeface="Arial" panose="020B0604020202020204" pitchFamily="34" charset="0"/>
              </a:rPr>
              <a:t>- Header 3 </a:t>
            </a:r>
          </a:p>
          <a:p>
            <a:r>
              <a:rPr lang="en-US" sz="2200" b="1">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sz="2200" b="1">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Containers:</a:t>
            </a:r>
          </a:p>
          <a:p>
            <a:r>
              <a:rPr lang="en-US" sz="2200" b="1">
                <a:latin typeface="Arial" panose="020B0604020202020204" pitchFamily="34" charset="0"/>
                <a:cs typeface="Arial" panose="020B0604020202020204" pitchFamily="34" charset="0"/>
              </a:rPr>
              <a:t>&lt;html&gt; &lt;/html&gt; </a:t>
            </a:r>
            <a:r>
              <a:rPr lang="en-US" sz="2200">
                <a:latin typeface="Arial" panose="020B0604020202020204" pitchFamily="34" charset="0"/>
                <a:cs typeface="Arial" panose="020B0604020202020204" pitchFamily="34" charset="0"/>
              </a:rPr>
              <a:t>- Wraps the entire page</a:t>
            </a:r>
          </a:p>
          <a:p>
            <a:r>
              <a:rPr lang="en-US" sz="2200" b="1">
                <a:latin typeface="Arial" panose="020B0604020202020204" pitchFamily="34" charset="0"/>
                <a:cs typeface="Arial" panose="020B0604020202020204" pitchFamily="34" charset="0"/>
              </a:rPr>
              <a:t>&lt;head&gt; &lt;/head&gt;</a:t>
            </a:r>
            <a:r>
              <a:rPr lang="en-US" sz="2200">
                <a:latin typeface="Arial" panose="020B0604020202020204" pitchFamily="34" charset="0"/>
                <a:cs typeface="Arial" panose="020B0604020202020204" pitchFamily="34" charset="0"/>
              </a:rPr>
              <a:t> - Wraps the header of the page</a:t>
            </a:r>
          </a:p>
          <a:p>
            <a:r>
              <a:rPr lang="en-US" sz="2200" b="1">
                <a:latin typeface="Arial" panose="020B0604020202020204" pitchFamily="34" charset="0"/>
                <a:cs typeface="Arial" panose="020B0604020202020204" pitchFamily="34" charset="0"/>
              </a:rPr>
              <a:t>&lt;body&gt; &lt;/body&gt; </a:t>
            </a:r>
            <a:r>
              <a:rPr lang="en-US" sz="2200">
                <a:latin typeface="Arial" panose="020B0604020202020204" pitchFamily="34" charset="0"/>
                <a:cs typeface="Arial" panose="020B0604020202020204" pitchFamily="34" charset="0"/>
              </a:rPr>
              <a:t>- Wraps the main content </a:t>
            </a:r>
          </a:p>
          <a:p>
            <a:r>
              <a:rPr lang="en-US" sz="2200" b="1">
                <a:latin typeface="Arial" panose="020B0604020202020204" pitchFamily="34" charset="0"/>
                <a:cs typeface="Arial" panose="020B0604020202020204" pitchFamily="34" charset="0"/>
              </a:rPr>
              <a:t>&lt;div&gt; &lt;/div&gt; </a:t>
            </a:r>
            <a:r>
              <a:rPr lang="en-US" sz="2200">
                <a:latin typeface="Arial" panose="020B0604020202020204" pitchFamily="34" charset="0"/>
                <a:cs typeface="Arial" panose="020B0604020202020204" pitchFamily="34" charset="0"/>
              </a:rPr>
              <a:t>- Logical Container *** </a:t>
            </a:r>
          </a:p>
          <a:p>
            <a:r>
              <a:rPr lang="en-US" sz="2200" b="1">
                <a:latin typeface="Arial" panose="020B0604020202020204" pitchFamily="34" charset="0"/>
                <a:cs typeface="Arial" panose="020B0604020202020204" pitchFamily="34" charset="0"/>
              </a:rPr>
              <a:t>&lt;p&gt; &lt;/p&gt; </a:t>
            </a:r>
            <a:r>
              <a:rPr lang="en-US" sz="2200">
                <a:latin typeface="Arial" panose="020B0604020202020204" pitchFamily="34" charset="0"/>
                <a:cs typeface="Arial" panose="020B0604020202020204" pitchFamily="34" charset="0"/>
              </a:rPr>
              <a:t>- Wraps individual Paragraphs </a:t>
            </a:r>
          </a:p>
          <a:p>
            <a:endParaRPr lang="en-US" sz="2200" b="1">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Others:</a:t>
            </a:r>
          </a:p>
          <a:p>
            <a:r>
              <a:rPr lang="en-US" sz="2200" b="1">
                <a:latin typeface="Arial" panose="020B0604020202020204" pitchFamily="34" charset="0"/>
                <a:cs typeface="Arial" panose="020B0604020202020204" pitchFamily="34" charset="0"/>
              </a:rPr>
              <a:t>&lt;strong&gt; </a:t>
            </a:r>
            <a:r>
              <a:rPr lang="en-US" sz="2200">
                <a:latin typeface="Arial" panose="020B0604020202020204" pitchFamily="34" charset="0"/>
                <a:cs typeface="Arial" panose="020B0604020202020204" pitchFamily="34" charset="0"/>
              </a:rPr>
              <a:t>(bold), </a:t>
            </a:r>
            <a:r>
              <a:rPr lang="en-US" sz="2200" b="1">
                <a:latin typeface="Arial" panose="020B0604020202020204" pitchFamily="34" charset="0"/>
                <a:cs typeface="Arial" panose="020B0604020202020204" pitchFamily="34" charset="0"/>
              </a:rPr>
              <a:t>&lt;em&gt; </a:t>
            </a:r>
            <a:r>
              <a:rPr lang="en-US" sz="2200">
                <a:latin typeface="Arial" panose="020B0604020202020204" pitchFamily="34" charset="0"/>
                <a:cs typeface="Arial" panose="020B0604020202020204" pitchFamily="34" charset="0"/>
              </a:rPr>
              <a:t>(emphasis)</a:t>
            </a:r>
            <a:endParaRPr lang="en-US" sz="2200" b="1">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&lt;img&gt; </a:t>
            </a:r>
            <a:r>
              <a:rPr lang="en-US" sz="2200">
                <a:latin typeface="Arial" panose="020B0604020202020204" pitchFamily="34" charset="0"/>
                <a:cs typeface="Arial" panose="020B0604020202020204" pitchFamily="34" charset="0"/>
              </a:rPr>
              <a:t>(images)</a:t>
            </a:r>
            <a:r>
              <a:rPr lang="en-US" sz="2200" b="1">
                <a:latin typeface="Arial" panose="020B0604020202020204" pitchFamily="34" charset="0"/>
                <a:cs typeface="Arial" panose="020B0604020202020204" pitchFamily="34" charset="0"/>
              </a:rPr>
              <a:t>, &lt;a href&gt; </a:t>
            </a:r>
            <a:r>
              <a:rPr lang="en-US" sz="2200">
                <a:latin typeface="Arial" panose="020B0604020202020204" pitchFamily="34" charset="0"/>
                <a:cs typeface="Arial" panose="020B0604020202020204" pitchFamily="34" charset="0"/>
              </a:rPr>
              <a:t>(links)</a:t>
            </a:r>
            <a:r>
              <a:rPr lang="en-US" sz="2200" b="1">
                <a:latin typeface="Arial" panose="020B0604020202020204" pitchFamily="34" charset="0"/>
                <a:cs typeface="Arial" panose="020B0604020202020204" pitchFamily="34" charset="0"/>
              </a:rPr>
              <a:t>, &lt;li&gt; </a:t>
            </a:r>
            <a:r>
              <a:rPr lang="en-US" sz="2200">
                <a:latin typeface="Arial" panose="020B0604020202020204" pitchFamily="34" charset="0"/>
                <a:cs typeface="Arial" panose="020B0604020202020204" pitchFamily="34" charset="0"/>
              </a:rPr>
              <a:t>(list items)</a:t>
            </a:r>
            <a:r>
              <a:rPr lang="en-US" sz="2200" b="1">
                <a:latin typeface="Arial" panose="020B0604020202020204" pitchFamily="34" charset="0"/>
                <a:cs typeface="Arial" panose="020B0604020202020204" pitchFamily="34" charset="0"/>
              </a:rPr>
              <a:t> , &lt;title&gt;</a:t>
            </a:r>
            <a:r>
              <a:rPr lang="en-US" sz="2200">
                <a:latin typeface="Arial" panose="020B0604020202020204" pitchFamily="34" charset="0"/>
                <a:cs typeface="Arial" panose="020B0604020202020204" pitchFamily="34" charset="0"/>
              </a:rPr>
              <a:t> (title), </a:t>
            </a:r>
            <a:br>
              <a:rPr lang="en-US" sz="2200">
                <a:latin typeface="Arial" panose="020B0604020202020204" pitchFamily="34" charset="0"/>
                <a:cs typeface="Arial" panose="020B0604020202020204" pitchFamily="34" charset="0"/>
              </a:rPr>
            </a:br>
            <a:r>
              <a:rPr lang="en-US" sz="2200" b="1">
                <a:latin typeface="Arial" panose="020B0604020202020204" pitchFamily="34" charset="0"/>
                <a:cs typeface="Arial" panose="020B0604020202020204" pitchFamily="34" charset="0"/>
              </a:rPr>
              <a:t>&lt;br&gt;</a:t>
            </a:r>
            <a:r>
              <a:rPr lang="en-US" sz="2200">
                <a:latin typeface="Arial" panose="020B0604020202020204" pitchFamily="34" charset="0"/>
                <a:cs typeface="Arial" panose="020B0604020202020204" pitchFamily="34" charset="0"/>
              </a:rPr>
              <a:t> (line break), </a:t>
            </a:r>
            <a:r>
              <a:rPr lang="en-US" sz="2200" b="1">
                <a:latin typeface="Arial" panose="020B0604020202020204" pitchFamily="34" charset="0"/>
                <a:cs typeface="Arial" panose="020B0604020202020204" pitchFamily="34" charset="0"/>
              </a:rPr>
              <a:t>&lt;table&gt; </a:t>
            </a:r>
            <a:r>
              <a:rPr lang="en-US" sz="2200">
                <a:latin typeface="Arial" panose="020B0604020202020204" pitchFamily="34" charset="0"/>
                <a:cs typeface="Arial" panose="020B0604020202020204" pitchFamily="34" charset="0"/>
              </a:rPr>
              <a:t>(tables), </a:t>
            </a:r>
            <a:r>
              <a:rPr lang="en-US" sz="2200" b="1">
                <a:latin typeface="Arial" panose="020B0604020202020204" pitchFamily="34" charset="0"/>
                <a:cs typeface="Arial" panose="020B0604020202020204" pitchFamily="34" charset="0"/>
              </a:rPr>
              <a:t>&lt;!-- --&gt;</a:t>
            </a:r>
            <a:r>
              <a:rPr lang="en-US" sz="2200">
                <a:latin typeface="Arial" panose="020B0604020202020204" pitchFamily="34" charset="0"/>
                <a:cs typeface="Arial" panose="020B0604020202020204" pitchFamily="34" charset="0"/>
              </a:rPr>
              <a:t> (comments)</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37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Less Common Tags</a:t>
            </a:r>
          </a:p>
        </p:txBody>
      </p:sp>
      <p:sp>
        <p:nvSpPr>
          <p:cNvPr id="4" name="Content Placeholder 2"/>
          <p:cNvSpPr txBox="1">
            <a:spLocks/>
          </p:cNvSpPr>
          <p:nvPr/>
        </p:nvSpPr>
        <p:spPr>
          <a:xfrm>
            <a:off x="457199" y="783753"/>
            <a:ext cx="8782009" cy="5018877"/>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a:latin typeface="Arial" panose="020B0604020202020204" pitchFamily="34" charset="0"/>
                <a:cs typeface="Arial" panose="020B0604020202020204" pitchFamily="34" charset="0"/>
              </a:rPr>
              <a:t>All HTML Tags are listed here: </a:t>
            </a:r>
            <a:r>
              <a:rPr lang="en-US" sz="2000">
                <a:latin typeface="Arial" panose="020B0604020202020204" pitchFamily="34" charset="0"/>
                <a:cs typeface="Arial" panose="020B0604020202020204" pitchFamily="34" charset="0"/>
                <a:hlinkClick r:id="rId2"/>
              </a:rPr>
              <a:t>http://www.w3schools.com/tags/</a:t>
            </a:r>
            <a:endParaRPr lang="en-US"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Don’t try to memorize them! Simply refer back to documentation as needed. </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Other tags:</a:t>
            </a:r>
          </a:p>
          <a:p>
            <a:pPr lvl="1"/>
            <a:r>
              <a:rPr lang="en-US" sz="2000">
                <a:latin typeface="Arial" panose="020B0604020202020204" pitchFamily="34" charset="0"/>
                <a:cs typeface="Arial" panose="020B0604020202020204" pitchFamily="34" charset="0"/>
              </a:rPr>
              <a:t>&lt;video&gt; for Videos</a:t>
            </a:r>
          </a:p>
          <a:p>
            <a:pPr lvl="1"/>
            <a:r>
              <a:rPr lang="en-US" sz="2000">
                <a:latin typeface="Arial" panose="020B0604020202020204" pitchFamily="34" charset="0"/>
                <a:cs typeface="Arial" panose="020B0604020202020204" pitchFamily="34" charset="0"/>
              </a:rPr>
              <a:t>&lt;audio&gt; for Audio files</a:t>
            </a:r>
          </a:p>
          <a:p>
            <a:pPr lvl="1"/>
            <a:r>
              <a:rPr lang="en-US" sz="2000">
                <a:latin typeface="Arial" panose="020B0604020202020204" pitchFamily="34" charset="0"/>
                <a:cs typeface="Arial" panose="020B0604020202020204" pitchFamily="34" charset="0"/>
              </a:rPr>
              <a:t>&lt;embed&gt; for Embedded files</a:t>
            </a:r>
          </a:p>
          <a:p>
            <a:pPr lvl="1"/>
            <a:r>
              <a:rPr lang="en-US" sz="2000">
                <a:latin typeface="Arial" panose="020B0604020202020204" pitchFamily="34" charset="0"/>
                <a:cs typeface="Arial" panose="020B0604020202020204" pitchFamily="34" charset="0"/>
              </a:rPr>
              <a:t>&lt;code&gt; for including computer code</a:t>
            </a:r>
          </a:p>
          <a:p>
            <a:pPr lvl="1"/>
            <a:r>
              <a:rPr lang="en-US" sz="2000">
                <a:latin typeface="Arial" panose="020B0604020202020204" pitchFamily="34" charset="0"/>
                <a:cs typeface="Arial" panose="020B0604020202020204" pitchFamily="34" charset="0"/>
              </a:rPr>
              <a:t>&lt;header&gt; for headers</a:t>
            </a:r>
          </a:p>
          <a:p>
            <a:pPr lvl="1"/>
            <a:r>
              <a:rPr lang="en-US" sz="2000">
                <a:latin typeface="Arial" panose="020B0604020202020204" pitchFamily="34" charset="0"/>
                <a:cs typeface="Arial" panose="020B0604020202020204" pitchFamily="34" charset="0"/>
              </a:rPr>
              <a:t>&lt;nav&gt; for navigation bars</a:t>
            </a:r>
          </a:p>
          <a:p>
            <a:pPr lvl="1"/>
            <a:r>
              <a:rPr lang="en-US" sz="2000">
                <a:latin typeface="Arial" panose="020B0604020202020204" pitchFamily="34" charset="0"/>
                <a:cs typeface="Arial" panose="020B0604020202020204" pitchFamily="34" charset="0"/>
              </a:rPr>
              <a:t>&lt;footer&gt; for footers </a:t>
            </a:r>
          </a:p>
          <a:p>
            <a:pPr lvl="1"/>
            <a:endParaRPr lang="en-US"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104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HTML for Forms</a:t>
            </a:r>
          </a:p>
        </p:txBody>
      </p:sp>
      <p:sp>
        <p:nvSpPr>
          <p:cNvPr id="5" name="Content Placeholder 2"/>
          <p:cNvSpPr txBox="1">
            <a:spLocks/>
          </p:cNvSpPr>
          <p:nvPr/>
        </p:nvSpPr>
        <p:spPr>
          <a:xfrm>
            <a:off x="457199" y="783753"/>
            <a:ext cx="8782009" cy="5018877"/>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Common UI (User Interface) Form Elements:</a:t>
            </a:r>
          </a:p>
          <a:p>
            <a:pPr marL="0" indent="0">
              <a:buFont typeface="Arial" panose="020B0604020202020204" pitchFamily="34" charset="0"/>
              <a:buNone/>
            </a:pPr>
            <a:endParaRPr lang="en-US" sz="2200" b="1" u="sng">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&lt;form&gt; </a:t>
            </a:r>
            <a:r>
              <a:rPr lang="en-US" sz="2200">
                <a:latin typeface="Arial" panose="020B0604020202020204" pitchFamily="34" charset="0"/>
                <a:cs typeface="Arial" panose="020B0604020202020204" pitchFamily="34" charset="0"/>
              </a:rPr>
              <a:t>- Creates a form section in HTML</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&lt;input&gt; </a:t>
            </a:r>
            <a:r>
              <a:rPr lang="en-US" sz="2200">
                <a:latin typeface="Arial" panose="020B0604020202020204" pitchFamily="34" charset="0"/>
                <a:cs typeface="Arial" panose="020B0604020202020204" pitchFamily="34" charset="0"/>
              </a:rPr>
              <a:t>- Input boxes</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&lt;label&gt; </a:t>
            </a:r>
            <a:r>
              <a:rPr lang="en-US" sz="2200">
                <a:latin typeface="Arial" panose="020B0604020202020204" pitchFamily="34" charset="0"/>
                <a:cs typeface="Arial" panose="020B0604020202020204" pitchFamily="34" charset="0"/>
              </a:rPr>
              <a:t>- Labels for boxes</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&lt;button&gt; </a:t>
            </a:r>
            <a:r>
              <a:rPr lang="en-US" sz="2200">
                <a:latin typeface="Arial" panose="020B0604020202020204" pitchFamily="34" charset="0"/>
                <a:cs typeface="Arial" panose="020B0604020202020204" pitchFamily="34" charset="0"/>
              </a:rPr>
              <a:t>- Button</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&lt;textarea&gt; </a:t>
            </a:r>
            <a:r>
              <a:rPr lang="en-US" sz="2200">
                <a:latin typeface="Arial" panose="020B0604020202020204" pitchFamily="34" charset="0"/>
                <a:cs typeface="Arial" panose="020B0604020202020204" pitchFamily="34" charset="0"/>
              </a:rPr>
              <a:t>- Large textbox</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8592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a:normAutofit/>
          </a:bodyPr>
          <a:lstStyle/>
          <a:p>
            <a:r>
              <a:rPr lang="en-US" dirty="0"/>
              <a:t>HTML for Forms</a:t>
            </a:r>
          </a:p>
        </p:txBody>
      </p:sp>
      <p:pic>
        <p:nvPicPr>
          <p:cNvPr id="4" name="Picture 3"/>
          <p:cNvPicPr>
            <a:picLocks noChangeAspect="1"/>
          </p:cNvPicPr>
          <p:nvPr/>
        </p:nvPicPr>
        <p:blipFill>
          <a:blip r:embed="rId2"/>
          <a:stretch>
            <a:fillRect/>
          </a:stretch>
        </p:blipFill>
        <p:spPr>
          <a:xfrm>
            <a:off x="2057400" y="867716"/>
            <a:ext cx="6429375" cy="3514725"/>
          </a:xfrm>
          <a:prstGeom prst="rect">
            <a:avLst/>
          </a:prstGeom>
          <a:ln>
            <a:solidFill>
              <a:schemeClr val="tx2">
                <a:lumMod val="75000"/>
              </a:schemeClr>
            </a:solidFill>
          </a:ln>
        </p:spPr>
      </p:pic>
      <p:pic>
        <p:nvPicPr>
          <p:cNvPr id="6" name="Picture 5"/>
          <p:cNvPicPr>
            <a:picLocks noChangeAspect="1"/>
          </p:cNvPicPr>
          <p:nvPr/>
        </p:nvPicPr>
        <p:blipFill>
          <a:blip r:embed="rId3"/>
          <a:stretch>
            <a:fillRect/>
          </a:stretch>
        </p:blipFill>
        <p:spPr>
          <a:xfrm>
            <a:off x="2057400" y="4615339"/>
            <a:ext cx="4333875" cy="1562100"/>
          </a:xfrm>
          <a:prstGeom prst="rect">
            <a:avLst/>
          </a:prstGeom>
          <a:ln>
            <a:solidFill>
              <a:schemeClr val="accent1">
                <a:lumMod val="75000"/>
              </a:schemeClr>
            </a:solidFill>
          </a:ln>
        </p:spPr>
      </p:pic>
      <p:cxnSp>
        <p:nvCxnSpPr>
          <p:cNvPr id="7" name="Curved Connector 6"/>
          <p:cNvCxnSpPr>
            <a:stCxn id="4" idx="1"/>
            <a:endCxn id="6" idx="1"/>
          </p:cNvCxnSpPr>
          <p:nvPr/>
        </p:nvCxnSpPr>
        <p:spPr>
          <a:xfrm rot="10800000" flipV="1">
            <a:off x="2057400" y="2625079"/>
            <a:ext cx="12700" cy="2771310"/>
          </a:xfrm>
          <a:prstGeom prst="curvedConnector3">
            <a:avLst>
              <a:gd name="adj1" fmla="val 13739236"/>
            </a:avLst>
          </a:prstGeom>
          <a:ln w="730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653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YOUR TURN!</a:t>
            </a:r>
          </a:p>
        </p:txBody>
      </p:sp>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p:cNvSpPr txBox="1"/>
          <p:nvPr/>
        </p:nvSpPr>
        <p:spPr>
          <a:xfrm>
            <a:off x="304800" y="914400"/>
            <a:ext cx="8686800" cy="307776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you’ll be creating a student bio using HTML. You will then add, commit, and push your completed HTML to GitHub for the world to see.</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682887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04800" y="913184"/>
            <a:ext cx="8534400" cy="4020745"/>
          </a:xfrm>
          <a:prstGeom prst="rect">
            <a:avLst/>
          </a:prstGeom>
          <a:ln>
            <a:solidFill>
              <a:schemeClr val="accent1"/>
            </a:solidFill>
          </a:ln>
        </p:spPr>
      </p:pic>
    </p:spTree>
    <p:extLst>
      <p:ext uri="{BB962C8B-B14F-4D97-AF65-F5344CB8AC3E}">
        <p14:creationId xmlns:p14="http://schemas.microsoft.com/office/powerpoint/2010/main" val="641022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a:t>
            </a:r>
            <a:r>
              <a:rPr lang="en-US" dirty="0" err="1"/>
              <a:t>Stylin</a:t>
            </a:r>
            <a:r>
              <a:rPr lang="en-US" dirty="0"/>
              <a:t>’</a:t>
            </a:r>
          </a:p>
        </p:txBody>
      </p:sp>
    </p:spTree>
    <p:extLst>
      <p:ext uri="{BB962C8B-B14F-4D97-AF65-F5344CB8AC3E}">
        <p14:creationId xmlns:p14="http://schemas.microsoft.com/office/powerpoint/2010/main" val="1512413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CSS Definitions </a:t>
            </a:r>
            <a:r>
              <a:rPr lang="en-US" sz="1000" dirty="0"/>
              <a:t>(*yawn* unimportant)</a:t>
            </a:r>
            <a:endParaRPr lang="en-US" dirty="0"/>
          </a:p>
        </p:txBody>
      </p:sp>
      <p:sp>
        <p:nvSpPr>
          <p:cNvPr id="7" name="Content Placeholder 2"/>
          <p:cNvSpPr txBox="1">
            <a:spLocks/>
          </p:cNvSpPr>
          <p:nvPr/>
        </p:nvSpPr>
        <p:spPr>
          <a:xfrm>
            <a:off x="457200" y="1143000"/>
            <a:ext cx="8153400" cy="465963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a:latin typeface="Arial" panose="020B0604020202020204" pitchFamily="34" charset="0"/>
                <a:cs typeface="Arial" panose="020B0604020202020204" pitchFamily="34" charset="0"/>
              </a:rPr>
              <a:t>HTML:</a:t>
            </a:r>
            <a:r>
              <a:rPr lang="en-US" sz="2200">
                <a:latin typeface="Arial" panose="020B0604020202020204" pitchFamily="34" charset="0"/>
                <a:cs typeface="Arial" panose="020B0604020202020204" pitchFamily="34" charset="0"/>
              </a:rPr>
              <a:t> Hypertext Markup Language – (Content)</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CSS: </a:t>
            </a:r>
            <a:r>
              <a:rPr lang="en-US" sz="2200">
                <a:latin typeface="Arial" panose="020B0604020202020204" pitchFamily="34" charset="0"/>
                <a:cs typeface="Arial" panose="020B0604020202020204" pitchFamily="34" charset="0"/>
              </a:rPr>
              <a:t>Cascading Style Sheets – (Appearance)</a:t>
            </a:r>
          </a:p>
          <a:p>
            <a:endParaRPr lang="en-US" sz="2200" b="1">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HTML/CSS are the “languages of the web”. </a:t>
            </a:r>
            <a:r>
              <a:rPr lang="en-US" sz="220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a:latin typeface="Arial" panose="020B0604020202020204" pitchFamily="34" charset="0"/>
                <a:cs typeface="Arial" panose="020B0604020202020204" pitchFamily="34" charset="0"/>
              </a:rPr>
              <a:t>(Javascript is the third – handling logic, animation, etc.)</a:t>
            </a:r>
            <a:endParaRPr lang="en-US" sz="1400" dirty="0">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143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#1 - Assignment</a:t>
            </a:r>
          </a:p>
        </p:txBody>
      </p:sp>
      <p:sp>
        <p:nvSpPr>
          <p:cNvPr id="5" name="Shape 70"/>
          <p:cNvSpPr txBox="1">
            <a:spLocks/>
          </p:cNvSpPr>
          <p:nvPr/>
        </p:nvSpPr>
        <p:spPr>
          <a:xfrm>
            <a:off x="304799" y="7620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Also, at this point everyone should have access to the homework repository in GitHub.</a:t>
            </a:r>
            <a:br>
              <a:rPr lang="en-US" sz="2200" b="1" dirty="0">
                <a:latin typeface="Arial" panose="020B0604020202020204" pitchFamily="34" charset="0"/>
                <a:cs typeface="Arial" panose="020B0604020202020204" pitchFamily="34" charset="0"/>
              </a:rPr>
            </a:b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https://github.com/the-Coding-Boot-Camp-at-UT-Austin/04-16-Class-Content/tree/master/homework-assignments</a:t>
            </a:r>
          </a:p>
          <a:p>
            <a:r>
              <a:rPr lang="en-US" sz="2200" b="1" dirty="0">
                <a:latin typeface="Arial" panose="020B0604020202020204" pitchFamily="34" charset="0"/>
                <a:cs typeface="Arial" panose="020B0604020202020204" pitchFamily="34" charset="0"/>
              </a:rPr>
              <a:t>Homework Assignment #1 is due next week</a:t>
            </a:r>
          </a:p>
          <a:p>
            <a:endParaRPr lang="en-US" sz="2200" b="1" u="sng" dirty="0">
              <a:latin typeface="Arial" panose="020B0604020202020204" pitchFamily="34" charset="0"/>
              <a:cs typeface="Arial" panose="020B0604020202020204" pitchFamily="34" charset="0"/>
            </a:endParaRPr>
          </a:p>
          <a:p>
            <a:pPr lvl="1"/>
            <a:r>
              <a:rPr lang="en-US" sz="1900" b="1" u="sng" dirty="0">
                <a:latin typeface="Arial" panose="020B0604020202020204" pitchFamily="34" charset="0"/>
                <a:cs typeface="Arial" panose="020B0604020202020204" pitchFamily="34" charset="0"/>
              </a:rPr>
              <a:t>MW Class: Next Wednesday (4/27)</a:t>
            </a:r>
          </a:p>
          <a:p>
            <a:pPr marL="342900" lvl="1" indent="0">
              <a:buNone/>
            </a:pPr>
            <a:endParaRPr lang="en-US" sz="19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967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CSS Analogy</a:t>
            </a:r>
          </a:p>
        </p:txBody>
      </p:sp>
      <p:sp>
        <p:nvSpPr>
          <p:cNvPr id="6" name="Content Placeholder 2"/>
          <p:cNvSpPr txBox="1">
            <a:spLocks/>
          </p:cNvSpPr>
          <p:nvPr/>
        </p:nvSpPr>
        <p:spPr>
          <a:xfrm>
            <a:off x="457200" y="990600"/>
            <a:ext cx="4100945" cy="4525963"/>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u="sng">
                <a:latin typeface="Arial" panose="020B0604020202020204" pitchFamily="34" charset="0"/>
                <a:cs typeface="Arial" panose="020B0604020202020204" pitchFamily="34" charset="0"/>
              </a:rPr>
              <a:t>HTML Alone</a:t>
            </a:r>
            <a:endParaRPr lang="en-US" b="1">
              <a:latin typeface="Arial" panose="020B0604020202020204" pitchFamily="34" charset="0"/>
              <a:cs typeface="Arial" panose="020B0604020202020204" pitchFamily="34" charset="0"/>
            </a:endParaRPr>
          </a:p>
          <a:p>
            <a:pPr algn="ctr"/>
            <a:r>
              <a:rPr lang="en-US">
                <a:latin typeface="Arial" panose="020B0604020202020204" pitchFamily="34" charset="0"/>
                <a:cs typeface="Arial" panose="020B0604020202020204" pitchFamily="34" charset="0"/>
              </a:rPr>
              <a:t>Like writing papers in “Notepad”. </a:t>
            </a:r>
          </a:p>
          <a:p>
            <a:pPr algn="ctr"/>
            <a:endParaRPr lang="en-US">
              <a:latin typeface="Arial" panose="020B0604020202020204" pitchFamily="34" charset="0"/>
              <a:cs typeface="Arial" panose="020B0604020202020204" pitchFamily="34" charset="0"/>
            </a:endParaRPr>
          </a:p>
          <a:p>
            <a:pPr algn="ctr"/>
            <a:r>
              <a:rPr lang="en-US">
                <a:latin typeface="Arial" panose="020B0604020202020204" pitchFamily="34" charset="0"/>
                <a:cs typeface="Arial" panose="020B0604020202020204" pitchFamily="34" charset="0"/>
              </a:rPr>
              <a:t>Can only write unformatted text. </a:t>
            </a:r>
            <a:endParaRPr lang="en-US"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4743202" y="990600"/>
            <a:ext cx="41009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latin typeface="Arial" panose="020B0604020202020204" pitchFamily="34" charset="0"/>
                <a:cs typeface="Arial" panose="020B0604020202020204" pitchFamily="34" charset="0"/>
              </a:rPr>
              <a:t>HTML / CSS</a:t>
            </a:r>
          </a:p>
          <a:p>
            <a:pPr algn="ctr"/>
            <a:r>
              <a:rPr lang="en-US" sz="2400" dirty="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Can format text, page settings, alignment, etc. based on “highlighting” and menu options.   </a:t>
            </a:r>
            <a:r>
              <a:rPr lang="en-US" sz="2400" b="1" u="sng" dirty="0">
                <a:latin typeface="Arial" panose="020B0604020202020204" pitchFamily="34" charset="0"/>
                <a:cs typeface="Arial" panose="020B0604020202020204" pitchFamily="34" charset="0"/>
              </a:rPr>
              <a:t> </a:t>
            </a:r>
          </a:p>
        </p:txBody>
      </p:sp>
      <p:pic>
        <p:nvPicPr>
          <p:cNvPr id="11" name="Picture 2" descr="File:Notep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828" y="444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Word 2013 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877" y="4602163"/>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95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HTML Page</a:t>
            </a:r>
          </a:p>
        </p:txBody>
      </p:sp>
      <p:pic>
        <p:nvPicPr>
          <p:cNvPr id="3" name="Picture 2"/>
          <p:cNvPicPr>
            <a:picLocks noChangeAspect="1"/>
          </p:cNvPicPr>
          <p:nvPr/>
        </p:nvPicPr>
        <p:blipFill>
          <a:blip r:embed="rId2"/>
          <a:stretch>
            <a:fillRect/>
          </a:stretch>
        </p:blipFill>
        <p:spPr>
          <a:xfrm>
            <a:off x="676275" y="847725"/>
            <a:ext cx="7791450" cy="5162550"/>
          </a:xfrm>
          <a:prstGeom prst="rect">
            <a:avLst/>
          </a:prstGeom>
        </p:spPr>
      </p:pic>
    </p:spTree>
    <p:extLst>
      <p:ext uri="{BB962C8B-B14F-4D97-AF65-F5344CB8AC3E}">
        <p14:creationId xmlns:p14="http://schemas.microsoft.com/office/powerpoint/2010/main" val="2055824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HTML Page - Result</a:t>
            </a:r>
          </a:p>
        </p:txBody>
      </p:sp>
      <p:pic>
        <p:nvPicPr>
          <p:cNvPr id="4" name="Picture 3"/>
          <p:cNvPicPr>
            <a:picLocks noChangeAspect="1"/>
          </p:cNvPicPr>
          <p:nvPr/>
        </p:nvPicPr>
        <p:blipFill>
          <a:blip r:embed="rId2"/>
          <a:stretch>
            <a:fillRect/>
          </a:stretch>
        </p:blipFill>
        <p:spPr>
          <a:xfrm>
            <a:off x="909637" y="838200"/>
            <a:ext cx="7324725" cy="5391150"/>
          </a:xfrm>
          <a:prstGeom prst="rect">
            <a:avLst/>
          </a:prstGeom>
          <a:ln>
            <a:solidFill>
              <a:schemeClr val="accent1"/>
            </a:solidFill>
          </a:ln>
        </p:spPr>
      </p:pic>
    </p:spTree>
    <p:extLst>
      <p:ext uri="{BB962C8B-B14F-4D97-AF65-F5344CB8AC3E}">
        <p14:creationId xmlns:p14="http://schemas.microsoft.com/office/powerpoint/2010/main" val="315508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HTML Page - Result</a:t>
            </a:r>
          </a:p>
        </p:txBody>
      </p:sp>
      <p:pic>
        <p:nvPicPr>
          <p:cNvPr id="4" name="Picture 3"/>
          <p:cNvPicPr>
            <a:picLocks noChangeAspect="1"/>
          </p:cNvPicPr>
          <p:nvPr/>
        </p:nvPicPr>
        <p:blipFill>
          <a:blip r:embed="rId2"/>
          <a:stretch>
            <a:fillRect/>
          </a:stretch>
        </p:blipFill>
        <p:spPr>
          <a:xfrm>
            <a:off x="909637" y="838200"/>
            <a:ext cx="7324725" cy="5391150"/>
          </a:xfrm>
          <a:prstGeom prst="rect">
            <a:avLst/>
          </a:prstGeom>
          <a:ln>
            <a:solidFill>
              <a:schemeClr val="accent1"/>
            </a:solidFill>
          </a:ln>
        </p:spPr>
      </p:pic>
      <p:sp>
        <p:nvSpPr>
          <p:cNvPr id="5" name="TextBox 4"/>
          <p:cNvSpPr txBox="1"/>
          <p:nvPr/>
        </p:nvSpPr>
        <p:spPr>
          <a:xfrm>
            <a:off x="4267200" y="4572000"/>
            <a:ext cx="4429418" cy="830997"/>
          </a:xfrm>
          <a:prstGeom prst="rect">
            <a:avLst/>
          </a:prstGeom>
          <a:solidFill>
            <a:srgbClr val="C00000"/>
          </a:solidFill>
        </p:spPr>
        <p:txBody>
          <a:bodyPr wrap="none" rtlCol="0">
            <a:spAutoFit/>
          </a:bodyPr>
          <a:lstStyle/>
          <a:p>
            <a:r>
              <a:rPr lang="en-US" sz="4800" b="1" dirty="0" err="1">
                <a:solidFill>
                  <a:schemeClr val="bg1"/>
                </a:solidFill>
                <a:latin typeface="Arial" panose="020B0604020202020204" pitchFamily="34" charset="0"/>
                <a:cs typeface="Arial" panose="020B0604020202020204" pitchFamily="34" charset="0"/>
              </a:rPr>
              <a:t>Hella</a:t>
            </a:r>
            <a:r>
              <a:rPr lang="en-US" sz="4800" b="1" dirty="0">
                <a:solidFill>
                  <a:schemeClr val="bg1"/>
                </a:solidFill>
                <a:latin typeface="Arial" panose="020B0604020202020204" pitchFamily="34" charset="0"/>
                <a:cs typeface="Arial" panose="020B0604020202020204" pitchFamily="34" charset="0"/>
              </a:rPr>
              <a:t> Boring…</a:t>
            </a:r>
          </a:p>
        </p:txBody>
      </p:sp>
    </p:spTree>
    <p:extLst>
      <p:ext uri="{BB962C8B-B14F-4D97-AF65-F5344CB8AC3E}">
        <p14:creationId xmlns:p14="http://schemas.microsoft.com/office/powerpoint/2010/main" val="906327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CSS</a:t>
            </a:r>
          </a:p>
        </p:txBody>
      </p:sp>
      <p:pic>
        <p:nvPicPr>
          <p:cNvPr id="3" name="Picture 2"/>
          <p:cNvPicPr>
            <a:picLocks noChangeAspect="1"/>
          </p:cNvPicPr>
          <p:nvPr/>
        </p:nvPicPr>
        <p:blipFill>
          <a:blip r:embed="rId2"/>
          <a:stretch>
            <a:fillRect/>
          </a:stretch>
        </p:blipFill>
        <p:spPr>
          <a:xfrm>
            <a:off x="0" y="761999"/>
            <a:ext cx="4724400" cy="4953185"/>
          </a:xfrm>
          <a:prstGeom prst="rect">
            <a:avLst/>
          </a:prstGeom>
        </p:spPr>
      </p:pic>
      <p:pic>
        <p:nvPicPr>
          <p:cNvPr id="4" name="Picture 3"/>
          <p:cNvPicPr>
            <a:picLocks noChangeAspect="1"/>
          </p:cNvPicPr>
          <p:nvPr/>
        </p:nvPicPr>
        <p:blipFill>
          <a:blip r:embed="rId3"/>
          <a:stretch>
            <a:fillRect/>
          </a:stretch>
        </p:blipFill>
        <p:spPr>
          <a:xfrm>
            <a:off x="4276198" y="761999"/>
            <a:ext cx="4855101" cy="4953185"/>
          </a:xfrm>
          <a:prstGeom prst="rect">
            <a:avLst/>
          </a:prstGeom>
        </p:spPr>
      </p:pic>
    </p:spTree>
    <p:extLst>
      <p:ext uri="{BB962C8B-B14F-4D97-AF65-F5344CB8AC3E}">
        <p14:creationId xmlns:p14="http://schemas.microsoft.com/office/powerpoint/2010/main" val="1032128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CSS - Result</a:t>
            </a:r>
          </a:p>
        </p:txBody>
      </p:sp>
      <p:pic>
        <p:nvPicPr>
          <p:cNvPr id="3" name="Picture 2"/>
          <p:cNvPicPr>
            <a:picLocks noChangeAspect="1"/>
          </p:cNvPicPr>
          <p:nvPr/>
        </p:nvPicPr>
        <p:blipFill>
          <a:blip r:embed="rId2"/>
          <a:stretch>
            <a:fillRect/>
          </a:stretch>
        </p:blipFill>
        <p:spPr>
          <a:xfrm>
            <a:off x="1447800" y="762000"/>
            <a:ext cx="6781800" cy="5581014"/>
          </a:xfrm>
          <a:prstGeom prst="rect">
            <a:avLst/>
          </a:prstGeom>
          <a:ln>
            <a:solidFill>
              <a:schemeClr val="accent1"/>
            </a:solidFill>
          </a:ln>
        </p:spPr>
      </p:pic>
    </p:spTree>
    <p:extLst>
      <p:ext uri="{BB962C8B-B14F-4D97-AF65-F5344CB8AC3E}">
        <p14:creationId xmlns:p14="http://schemas.microsoft.com/office/powerpoint/2010/main" val="4199902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Syntax</a:t>
            </a:r>
          </a:p>
        </p:txBody>
      </p:sp>
      <p:sp>
        <p:nvSpPr>
          <p:cNvPr id="3" name="Content Placeholder 2"/>
          <p:cNvSpPr txBox="1">
            <a:spLocks/>
          </p:cNvSpPr>
          <p:nvPr/>
        </p:nvSpPr>
        <p:spPr>
          <a:xfrm>
            <a:off x="457200" y="828115"/>
            <a:ext cx="8153400" cy="33528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rPr>
              <a:t>CSS works by hooking onto </a:t>
            </a:r>
            <a:r>
              <a:rPr lang="en-US" sz="2000" b="1">
                <a:latin typeface="Arial" panose="020B0604020202020204" pitchFamily="34" charset="0"/>
                <a:cs typeface="Arial" panose="020B0604020202020204" pitchFamily="34" charset="0"/>
              </a:rPr>
              <a:t>selectors</a:t>
            </a:r>
            <a:r>
              <a:rPr lang="en-US" sz="2000">
                <a:latin typeface="Arial" panose="020B0604020202020204" pitchFamily="34" charset="0"/>
                <a:cs typeface="Arial" panose="020B0604020202020204" pitchFamily="34" charset="0"/>
              </a:rPr>
              <a:t> added into HTML using “</a:t>
            </a:r>
            <a:r>
              <a:rPr lang="en-US" sz="2000" b="1">
                <a:latin typeface="Arial" panose="020B0604020202020204" pitchFamily="34" charset="0"/>
                <a:cs typeface="Arial" panose="020B0604020202020204" pitchFamily="34" charset="0"/>
              </a:rPr>
              <a:t>classes</a:t>
            </a:r>
            <a:r>
              <a:rPr lang="en-US" sz="2000">
                <a:latin typeface="Arial" panose="020B0604020202020204" pitchFamily="34" charset="0"/>
                <a:cs typeface="Arial" panose="020B0604020202020204" pitchFamily="34" charset="0"/>
              </a:rPr>
              <a:t> and </a:t>
            </a:r>
            <a:r>
              <a:rPr lang="en-US" sz="2000" b="1">
                <a:latin typeface="Arial" panose="020B0604020202020204" pitchFamily="34" charset="0"/>
                <a:cs typeface="Arial" panose="020B0604020202020204" pitchFamily="34" charset="0"/>
              </a:rPr>
              <a:t>identifiers</a:t>
            </a:r>
            <a:r>
              <a:rPr lang="en-US" sz="2000">
                <a:latin typeface="Arial" panose="020B0604020202020204" pitchFamily="34" charset="0"/>
                <a:cs typeface="Arial" panose="020B0604020202020204" pitchFamily="34" charset="0"/>
              </a:rPr>
              <a:t>”. </a:t>
            </a:r>
          </a:p>
          <a:p>
            <a:endParaRPr lang="en-US" sz="2000" b="1">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Once hooked, we apply </a:t>
            </a:r>
            <a:r>
              <a:rPr lang="en-US" sz="2000" b="1">
                <a:latin typeface="Arial" panose="020B0604020202020204" pitchFamily="34" charset="0"/>
                <a:cs typeface="Arial" panose="020B0604020202020204" pitchFamily="34" charset="0"/>
              </a:rPr>
              <a:t>styles </a:t>
            </a:r>
            <a:r>
              <a:rPr lang="en-US" sz="2000">
                <a:latin typeface="Arial" panose="020B0604020202020204" pitchFamily="34" charset="0"/>
                <a:cs typeface="Arial" panose="020B0604020202020204" pitchFamily="34" charset="0"/>
              </a:rPr>
              <a:t>to those HTML elements using css .</a:t>
            </a:r>
          </a:p>
          <a:p>
            <a:endParaRPr lang="en-US"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4" name="Picture 2" descr="http://en.support.files.wordpress.com/2011/09/css-selectors-l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82" y="2629938"/>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26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Example</a:t>
            </a:r>
          </a:p>
        </p:txBody>
      </p:sp>
      <p:sp>
        <p:nvSpPr>
          <p:cNvPr id="5" name="Content Placeholder 2"/>
          <p:cNvSpPr txBox="1">
            <a:spLocks/>
          </p:cNvSpPr>
          <p:nvPr/>
        </p:nvSpPr>
        <p:spPr>
          <a:xfrm>
            <a:off x="457200" y="862016"/>
            <a:ext cx="8153400" cy="5151884"/>
          </a:xfrm>
          <a:prstGeom prst="rect">
            <a:avLst/>
          </a:prstGeom>
        </p:spPr>
        <p:txBody>
          <a:bodyPr>
            <a:normAutofit fontScale="70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a:latin typeface="Arial" panose="020B0604020202020204" pitchFamily="34" charset="0"/>
                <a:cs typeface="Arial" panose="020B0604020202020204" pitchFamily="34" charset="0"/>
              </a:rPr>
              <a:t>In the below example the “Header” would be turned blue and MUCH larger, because of the CSS.</a:t>
            </a:r>
          </a:p>
          <a:p>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If we’d like to apply a CSS style selectively, we can incorporate a class or ID. Just remember to include the necessary symbol (. or #) before the css.</a:t>
            </a:r>
          </a:p>
          <a:p>
            <a:pPr marL="0" indent="0">
              <a:buFont typeface="Arial" panose="020B0604020202020204" pitchFamily="34" charset="0"/>
              <a:buNone/>
            </a:pPr>
            <a:endParaRPr lang="en-US" sz="22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200" b="1">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Example (HTML): </a:t>
            </a:r>
          </a:p>
          <a:p>
            <a:pPr marL="0" indent="0">
              <a:buFont typeface="Arial" panose="020B0604020202020204" pitchFamily="34" charset="0"/>
              <a:buNone/>
            </a:pPr>
            <a:endParaRPr lang="en-US" sz="2200" b="1" u="sng">
              <a:latin typeface="Arial" panose="020B0604020202020204" pitchFamily="34" charset="0"/>
              <a:cs typeface="Arial" panose="020B0604020202020204" pitchFamily="34" charset="0"/>
            </a:endParaRPr>
          </a:p>
          <a:p>
            <a:pPr marL="400050" lvl="1" indent="0">
              <a:buFont typeface="Arial" panose="020B0604020202020204" pitchFamily="34" charset="0"/>
              <a:buNone/>
            </a:pPr>
            <a:r>
              <a:rPr lang="en-US" sz="3100" b="1">
                <a:latin typeface="Arial" panose="020B0604020202020204" pitchFamily="34" charset="0"/>
                <a:cs typeface="Arial" panose="020B0604020202020204" pitchFamily="34" charset="0"/>
              </a:rPr>
              <a:t>&lt;p </a:t>
            </a:r>
            <a:r>
              <a:rPr lang="en-US" sz="3100" b="1">
                <a:solidFill>
                  <a:srgbClr val="00B0F0"/>
                </a:solidFill>
                <a:latin typeface="Arial" panose="020B0604020202020204" pitchFamily="34" charset="0"/>
                <a:cs typeface="Arial" panose="020B0604020202020204" pitchFamily="34" charset="0"/>
              </a:rPr>
              <a:t>class=“bigBlue”</a:t>
            </a:r>
            <a:r>
              <a:rPr lang="en-US" sz="3100" b="1">
                <a:latin typeface="Arial" panose="020B0604020202020204" pitchFamily="34" charset="0"/>
                <a:cs typeface="Arial" panose="020B0604020202020204" pitchFamily="34" charset="0"/>
              </a:rPr>
              <a:t>&gt;Header&lt;/p&gt;</a:t>
            </a:r>
          </a:p>
          <a:p>
            <a:endParaRPr lang="en-US" sz="2200" b="1">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Example (CSS):</a:t>
            </a:r>
          </a:p>
          <a:p>
            <a:pPr marL="0" indent="0">
              <a:buFont typeface="Arial" panose="020B0604020202020204" pitchFamily="34" charset="0"/>
              <a:buNone/>
            </a:pPr>
            <a:endParaRPr lang="en-US" sz="2200" b="1" u="sng">
              <a:latin typeface="Arial" panose="020B0604020202020204" pitchFamily="34" charset="0"/>
              <a:cs typeface="Arial" panose="020B0604020202020204" pitchFamily="34" charset="0"/>
            </a:endParaRPr>
          </a:p>
          <a:p>
            <a:pPr marL="400050" lvl="1" indent="0">
              <a:buFont typeface="Arial" panose="020B0604020202020204" pitchFamily="34" charset="0"/>
              <a:buNone/>
            </a:pPr>
            <a:r>
              <a:rPr lang="en-US" sz="3100" b="1">
                <a:latin typeface="Arial" panose="020B0604020202020204" pitchFamily="34" charset="0"/>
                <a:cs typeface="Arial" panose="020B0604020202020204" pitchFamily="34" charset="0"/>
              </a:rPr>
              <a:t>.bigBlue </a:t>
            </a:r>
          </a:p>
          <a:p>
            <a:pPr marL="400050" lvl="1" indent="0">
              <a:buFont typeface="Arial" panose="020B0604020202020204" pitchFamily="34" charset="0"/>
              <a:buNone/>
            </a:pPr>
            <a:r>
              <a:rPr lang="en-US" sz="3100" b="1">
                <a:latin typeface="Arial" panose="020B0604020202020204" pitchFamily="34" charset="0"/>
                <a:cs typeface="Arial" panose="020B0604020202020204" pitchFamily="34" charset="0"/>
              </a:rPr>
              <a:t>{</a:t>
            </a:r>
          </a:p>
          <a:p>
            <a:pPr marL="400050" lvl="1" indent="0">
              <a:buFont typeface="Arial" panose="020B0604020202020204" pitchFamily="34" charset="0"/>
              <a:buNone/>
            </a:pPr>
            <a:r>
              <a:rPr lang="en-US" sz="3100" b="1">
                <a:latin typeface="Arial" panose="020B0604020202020204" pitchFamily="34" charset="0"/>
                <a:cs typeface="Arial" panose="020B0604020202020204" pitchFamily="34" charset="0"/>
              </a:rPr>
              <a:t>	font-size: 100px;</a:t>
            </a:r>
          </a:p>
          <a:p>
            <a:pPr marL="400050" lvl="1" indent="0">
              <a:buFont typeface="Arial" panose="020B0604020202020204" pitchFamily="34" charset="0"/>
              <a:buNone/>
            </a:pPr>
            <a:r>
              <a:rPr lang="en-US" sz="3100" b="1">
                <a:latin typeface="Arial" panose="020B0604020202020204" pitchFamily="34" charset="0"/>
                <a:cs typeface="Arial" panose="020B0604020202020204" pitchFamily="34" charset="0"/>
              </a:rPr>
              <a:t>	color: blue;</a:t>
            </a:r>
          </a:p>
          <a:p>
            <a:pPr marL="400050" lvl="1" indent="0">
              <a:buFont typeface="Arial" panose="020B0604020202020204" pitchFamily="34" charset="0"/>
              <a:buNone/>
            </a:pPr>
            <a:r>
              <a:rPr lang="en-US" sz="3100" b="1">
                <a:latin typeface="Arial" panose="020B0604020202020204" pitchFamily="34" charset="0"/>
                <a:cs typeface="Arial" panose="020B0604020202020204" pitchFamily="34" charset="0"/>
              </a:rPr>
              <a:t>}</a:t>
            </a:r>
          </a:p>
          <a:p>
            <a:pPr marL="400050" lvl="1" indent="0">
              <a:buFont typeface="Arial" panose="020B0604020202020204" pitchFamily="34" charset="0"/>
              <a:buNone/>
            </a:pPr>
            <a:endParaRPr lang="en-US" sz="3900" b="1">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893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CSS Properties</a:t>
            </a:r>
          </a:p>
        </p:txBody>
      </p:sp>
      <p:sp>
        <p:nvSpPr>
          <p:cNvPr id="4" name="Content Placeholder 2"/>
          <p:cNvSpPr txBox="1">
            <a:spLocks/>
          </p:cNvSpPr>
          <p:nvPr/>
        </p:nvSpPr>
        <p:spPr>
          <a:xfrm>
            <a:off x="457200" y="783753"/>
            <a:ext cx="8153400" cy="5151884"/>
          </a:xfrm>
          <a:prstGeom prst="rect">
            <a:avLst/>
          </a:prstGeom>
        </p:spPr>
        <p:txBody>
          <a:bodyPr>
            <a:normAutofit fontScale="85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Font / Color:</a:t>
            </a:r>
          </a:p>
          <a:p>
            <a:r>
              <a:rPr lang="en-US" sz="2200" b="1" dirty="0">
                <a:latin typeface="Arial" panose="020B0604020202020204" pitchFamily="34" charset="0"/>
                <a:cs typeface="Arial" panose="020B0604020202020204" pitchFamily="34" charset="0"/>
              </a:rPr>
              <a:t>color</a:t>
            </a:r>
            <a:r>
              <a:rPr lang="en-US" sz="2200" dirty="0">
                <a:latin typeface="Arial" panose="020B0604020202020204" pitchFamily="34" charset="0"/>
                <a:cs typeface="Arial" panose="020B0604020202020204" pitchFamily="34" charset="0"/>
              </a:rPr>
              <a:t>: Sets color of text</a:t>
            </a:r>
          </a:p>
          <a:p>
            <a:r>
              <a:rPr lang="en-US" sz="2200" b="1" dirty="0">
                <a:latin typeface="Arial" panose="020B0604020202020204" pitchFamily="34" charset="0"/>
                <a:cs typeface="Arial" panose="020B0604020202020204" pitchFamily="34" charset="0"/>
              </a:rPr>
              <a:t>font-size</a:t>
            </a:r>
            <a:r>
              <a:rPr lang="en-US" sz="2200" dirty="0">
                <a:latin typeface="Arial" panose="020B0604020202020204" pitchFamily="34" charset="0"/>
                <a:cs typeface="Arial" panose="020B0604020202020204" pitchFamily="34" charset="0"/>
              </a:rPr>
              <a:t>: Sets size of the font</a:t>
            </a:r>
          </a:p>
          <a:p>
            <a:r>
              <a:rPr lang="en-US" sz="2200" b="1" dirty="0">
                <a:latin typeface="Arial" panose="020B0604020202020204" pitchFamily="34" charset="0"/>
                <a:cs typeface="Arial" panose="020B0604020202020204" pitchFamily="34" charset="0"/>
              </a:rPr>
              <a:t>font-style</a:t>
            </a:r>
            <a:r>
              <a:rPr lang="en-US" sz="2200" dirty="0">
                <a:latin typeface="Arial" panose="020B0604020202020204" pitchFamily="34" charset="0"/>
                <a:cs typeface="Arial" panose="020B0604020202020204" pitchFamily="34" charset="0"/>
              </a:rPr>
              <a:t>: Sets italics</a:t>
            </a:r>
          </a:p>
          <a:p>
            <a:r>
              <a:rPr lang="en-US" sz="2200" b="1" dirty="0">
                <a:latin typeface="Arial" panose="020B0604020202020204" pitchFamily="34" charset="0"/>
                <a:cs typeface="Arial" panose="020B0604020202020204" pitchFamily="34" charset="0"/>
              </a:rPr>
              <a:t>font-weight</a:t>
            </a:r>
            <a:r>
              <a:rPr lang="en-US" sz="2200" dirty="0">
                <a:latin typeface="Arial" panose="020B0604020202020204" pitchFamily="34" charset="0"/>
                <a:cs typeface="Arial" panose="020B0604020202020204" pitchFamily="34" charset="0"/>
              </a:rPr>
              <a:t>: Sets bold </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Alignment / Spacing:</a:t>
            </a:r>
          </a:p>
          <a:p>
            <a:r>
              <a:rPr lang="en-US" sz="2200" b="1" dirty="0">
                <a:latin typeface="Arial" panose="020B0604020202020204" pitchFamily="34" charset="0"/>
                <a:cs typeface="Arial" panose="020B0604020202020204" pitchFamily="34" charset="0"/>
              </a:rPr>
              <a:t>margin-top(bottom/left/right): </a:t>
            </a:r>
            <a:r>
              <a:rPr lang="en-US" sz="2200" dirty="0">
                <a:latin typeface="Arial" panose="020B0604020202020204" pitchFamily="34" charset="0"/>
                <a:cs typeface="Arial" panose="020B0604020202020204" pitchFamily="34" charset="0"/>
              </a:rPr>
              <a:t>Adds space between element and its own border.</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margin-top (bottom/left/right): </a:t>
            </a:r>
            <a:r>
              <a:rPr lang="en-US" sz="2200" dirty="0">
                <a:latin typeface="Arial" panose="020B0604020202020204" pitchFamily="34" charset="0"/>
                <a:cs typeface="Arial" panose="020B0604020202020204" pitchFamily="34" charset="0"/>
              </a:rPr>
              <a:t>Adds space between element and surrounding elements.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float: </a:t>
            </a:r>
            <a:r>
              <a:rPr lang="en-US" sz="2200" dirty="0">
                <a:latin typeface="Arial" panose="020B0604020202020204" pitchFamily="34" charset="0"/>
                <a:cs typeface="Arial" panose="020B0604020202020204" pitchFamily="34" charset="0"/>
              </a:rPr>
              <a:t>Forces elements to the sides, centers, or tops</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Background: </a:t>
            </a:r>
          </a:p>
          <a:p>
            <a:r>
              <a:rPr lang="en-US" sz="2200" b="1" dirty="0">
                <a:latin typeface="Arial" panose="020B0604020202020204" pitchFamily="34" charset="0"/>
                <a:cs typeface="Arial" panose="020B0604020202020204" pitchFamily="34" charset="0"/>
              </a:rPr>
              <a:t>background-color: </a:t>
            </a:r>
            <a:r>
              <a:rPr lang="en-US" sz="2200" dirty="0">
                <a:latin typeface="Arial" panose="020B0604020202020204" pitchFamily="34" charset="0"/>
                <a:cs typeface="Arial" panose="020B0604020202020204" pitchFamily="34" charset="0"/>
              </a:rPr>
              <a:t>sets background color</a:t>
            </a:r>
          </a:p>
          <a:p>
            <a:r>
              <a:rPr lang="en-US" sz="2200" b="1" dirty="0">
                <a:latin typeface="Arial" panose="020B0604020202020204" pitchFamily="34" charset="0"/>
                <a:cs typeface="Arial" panose="020B0604020202020204" pitchFamily="34" charset="0"/>
              </a:rPr>
              <a:t>background-image: </a:t>
            </a:r>
            <a:r>
              <a:rPr lang="en-US" sz="2200" dirty="0">
                <a:latin typeface="Arial" panose="020B0604020202020204" pitchFamily="34" charset="0"/>
                <a:cs typeface="Arial" panose="020B0604020202020204" pitchFamily="34" charset="0"/>
              </a:rPr>
              <a:t>sets background image</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02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Powerful Duo</a:t>
            </a:r>
          </a:p>
        </p:txBody>
      </p:sp>
      <p:sp>
        <p:nvSpPr>
          <p:cNvPr id="5" name="Content Placeholder 2"/>
          <p:cNvSpPr txBox="1">
            <a:spLocks/>
          </p:cNvSpPr>
          <p:nvPr/>
        </p:nvSpPr>
        <p:spPr>
          <a:xfrm>
            <a:off x="443345" y="1981200"/>
            <a:ext cx="8229600" cy="3124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800" dirty="0">
                <a:latin typeface="Arial" panose="020B0604020202020204" pitchFamily="34" charset="0"/>
                <a:cs typeface="Arial" panose="020B0604020202020204" pitchFamily="34" charset="0"/>
              </a:rPr>
              <a:t>Believe it or not… HTML / CSS is all you need to develop a full-blown rich looking website. </a:t>
            </a:r>
          </a:p>
          <a:p>
            <a:pPr marL="0" indent="0" algn="ctr">
              <a:buFont typeface="Arial" panose="020B0604020202020204" pitchFamily="34" charset="0"/>
              <a:buNone/>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8697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Tree>
    <p:extLst>
      <p:ext uri="{BB962C8B-B14F-4D97-AF65-F5344CB8AC3E}">
        <p14:creationId xmlns:p14="http://schemas.microsoft.com/office/powerpoint/2010/main" val="1224868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(quickexample_internalcss.html | 2-BasicCSS) </a:t>
            </a:r>
          </a:p>
        </p:txBody>
      </p:sp>
    </p:spTree>
    <p:extLst>
      <p:ext uri="{BB962C8B-B14F-4D97-AF65-F5344CB8AC3E}">
        <p14:creationId xmlns:p14="http://schemas.microsoft.com/office/powerpoint/2010/main" val="1696149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YOUR TURN!</a:t>
            </a:r>
          </a:p>
        </p:txBody>
      </p:sp>
      <p:sp>
        <p:nvSpPr>
          <p:cNvPr id="4" name="Rectangle 3"/>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304698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you’ll be upgrading your previous HTML bio using CSS styles. Once you are done with your changes, you’ll commit and push these changes up to GitHub.</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99812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YOUR TURN!</a:t>
            </a:r>
          </a:p>
        </p:txBody>
      </p:sp>
      <p:pic>
        <p:nvPicPr>
          <p:cNvPr id="6" name="Picture 5"/>
          <p:cNvPicPr>
            <a:picLocks noChangeAspect="1"/>
          </p:cNvPicPr>
          <p:nvPr/>
        </p:nvPicPr>
        <p:blipFill>
          <a:blip r:embed="rId2"/>
          <a:stretch>
            <a:fillRect/>
          </a:stretch>
        </p:blipFill>
        <p:spPr>
          <a:xfrm>
            <a:off x="304800" y="914400"/>
            <a:ext cx="8455742" cy="3276600"/>
          </a:xfrm>
          <a:prstGeom prst="rect">
            <a:avLst/>
          </a:prstGeom>
        </p:spPr>
      </p:pic>
    </p:spTree>
    <p:extLst>
      <p:ext uri="{BB962C8B-B14F-4D97-AF65-F5344CB8AC3E}">
        <p14:creationId xmlns:p14="http://schemas.microsoft.com/office/powerpoint/2010/main" val="320049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 Questions</a:t>
            </a:r>
          </a:p>
        </p:txBody>
      </p:sp>
    </p:spTree>
    <p:extLst>
      <p:ext uri="{BB962C8B-B14F-4D97-AF65-F5344CB8AC3E}">
        <p14:creationId xmlns:p14="http://schemas.microsoft.com/office/powerpoint/2010/main" val="2247584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Thyself</a:t>
            </a:r>
          </a:p>
        </p:txBody>
      </p:sp>
      <p:sp>
        <p:nvSpPr>
          <p:cNvPr id="5" name="Shape 70"/>
          <p:cNvSpPr txBox="1">
            <a:spLocks/>
          </p:cNvSpPr>
          <p:nvPr/>
        </p:nvSpPr>
        <p:spPr>
          <a:xfrm>
            <a:off x="304799" y="10668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If you are a </a:t>
            </a:r>
            <a:r>
              <a:rPr lang="en-US" sz="2000" b="1" i="1" dirty="0">
                <a:latin typeface="Arial" panose="020B0604020202020204" pitchFamily="34" charset="0"/>
                <a:cs typeface="Arial" panose="020B0604020202020204" pitchFamily="34" charset="0"/>
              </a:rPr>
              <a:t>complete</a:t>
            </a:r>
            <a:r>
              <a:rPr lang="en-US" sz="2000" b="1" dirty="0">
                <a:latin typeface="Arial" panose="020B0604020202020204" pitchFamily="34" charset="0"/>
                <a:cs typeface="Arial" panose="020B0604020202020204" pitchFamily="34" charset="0"/>
              </a:rPr>
              <a:t> beginner to HTML/CSS and Coding…</a:t>
            </a:r>
          </a:p>
          <a:p>
            <a:r>
              <a:rPr lang="en-US" sz="1800" dirty="0">
                <a:latin typeface="Arial" panose="020B0604020202020204" pitchFamily="34" charset="0"/>
                <a:cs typeface="Arial" panose="020B0604020202020204" pitchFamily="34" charset="0"/>
              </a:rPr>
              <a:t>Continue getting comfortable with HTML. </a:t>
            </a:r>
          </a:p>
          <a:p>
            <a:r>
              <a:rPr lang="en-US" sz="1800" dirty="0">
                <a:latin typeface="Arial" panose="020B0604020202020204" pitchFamily="34" charset="0"/>
                <a:cs typeface="Arial" panose="020B0604020202020204" pitchFamily="34" charset="0"/>
              </a:rPr>
              <a:t>Be able to completely write a basic HTML document (like in last class)</a:t>
            </a:r>
          </a:p>
          <a:p>
            <a:r>
              <a:rPr lang="en-US" sz="1800" dirty="0">
                <a:latin typeface="Arial" panose="020B0604020202020204" pitchFamily="34" charset="0"/>
                <a:cs typeface="Arial" panose="020B0604020202020204" pitchFamily="34" charset="0"/>
              </a:rPr>
              <a:t>Understand what CSS is, what its for, and how it works with HTML</a:t>
            </a:r>
          </a:p>
          <a:p>
            <a:r>
              <a:rPr lang="en-US" sz="1800" dirty="0">
                <a:latin typeface="Arial" panose="020B0604020202020204" pitchFamily="34" charset="0"/>
                <a:cs typeface="Arial" panose="020B0604020202020204" pitchFamily="34" charset="0"/>
              </a:rPr>
              <a:t>********** Be able to use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and GitHub to upload code</a:t>
            </a:r>
          </a:p>
          <a:p>
            <a:pPr marL="0" indent="0">
              <a:buNone/>
            </a:pPr>
            <a:endParaRPr lang="en-US" sz="2000" b="1"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If you’ve had past exposure and felt comfortable with the last lesson…</a:t>
            </a:r>
          </a:p>
          <a:p>
            <a:r>
              <a:rPr lang="en-US" sz="1800" dirty="0">
                <a:latin typeface="Arial" panose="020B0604020202020204" pitchFamily="34" charset="0"/>
                <a:cs typeface="Arial" panose="020B0604020202020204" pitchFamily="34" charset="0"/>
              </a:rPr>
              <a:t>Aim to build up your skills. Clear up questions or confusions about HTML</a:t>
            </a:r>
          </a:p>
          <a:p>
            <a:r>
              <a:rPr lang="en-US" sz="1800" dirty="0">
                <a:latin typeface="Arial" panose="020B0604020202020204" pitchFamily="34" charset="0"/>
                <a:cs typeface="Arial" panose="020B0604020202020204" pitchFamily="34" charset="0"/>
              </a:rPr>
              <a:t>Become knowledgeable about a wider range of HTML and CSS tags</a:t>
            </a:r>
          </a:p>
          <a:p>
            <a:r>
              <a:rPr lang="en-US" sz="1800" dirty="0">
                <a:latin typeface="Arial" panose="020B0604020202020204" pitchFamily="34" charset="0"/>
                <a:cs typeface="Arial" panose="020B0604020202020204" pitchFamily="34" charset="0"/>
              </a:rPr>
              <a:t>Be able to selectively apply CSS to specific HTML elements  </a:t>
            </a:r>
          </a:p>
          <a:p>
            <a:r>
              <a:rPr lang="en-US" sz="1800" dirty="0">
                <a:latin typeface="Arial" panose="020B0604020202020204" pitchFamily="34" charset="0"/>
                <a:cs typeface="Arial" panose="020B0604020202020204" pitchFamily="34" charset="0"/>
              </a:rPr>
              <a:t>********* Be able to use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and GitHub to upload code. </a:t>
            </a:r>
          </a:p>
        </p:txBody>
      </p:sp>
    </p:spTree>
    <p:extLst>
      <p:ext uri="{BB962C8B-B14F-4D97-AF65-F5344CB8AC3E}">
        <p14:creationId xmlns:p14="http://schemas.microsoft.com/office/powerpoint/2010/main" val="2690031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Objectives</a:t>
            </a:r>
          </a:p>
        </p:txBody>
      </p:sp>
      <p:sp>
        <p:nvSpPr>
          <p:cNvPr id="4" name="Shape 70"/>
          <p:cNvSpPr txBox="1">
            <a:spLocks/>
          </p:cNvSpPr>
          <p:nvPr/>
        </p:nvSpPr>
        <p:spPr>
          <a:xfrm>
            <a:off x="98425" y="10668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Students will understand the importance of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Version Control and how to use it</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create GitHub Repositories, push code into them, and share with class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make more HTML documents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learn to properly use basic HTML tags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implement basic CSS styling to HTML documents. </a:t>
            </a:r>
          </a:p>
        </p:txBody>
      </p:sp>
    </p:spTree>
    <p:extLst>
      <p:ext uri="{BB962C8B-B14F-4D97-AF65-F5344CB8AC3E}">
        <p14:creationId xmlns:p14="http://schemas.microsoft.com/office/powerpoint/2010/main" val="2042263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Thyself</a:t>
            </a:r>
          </a:p>
        </p:txBody>
      </p:sp>
      <p:sp>
        <p:nvSpPr>
          <p:cNvPr id="5" name="Shape 70"/>
          <p:cNvSpPr txBox="1">
            <a:spLocks/>
          </p:cNvSpPr>
          <p:nvPr/>
        </p:nvSpPr>
        <p:spPr>
          <a:xfrm>
            <a:off x="304799" y="10668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If you are a </a:t>
            </a:r>
            <a:r>
              <a:rPr lang="en-US" sz="2000" b="1" i="1" dirty="0">
                <a:latin typeface="Arial" panose="020B0604020202020204" pitchFamily="34" charset="0"/>
                <a:cs typeface="Arial" panose="020B0604020202020204" pitchFamily="34" charset="0"/>
              </a:rPr>
              <a:t>complete</a:t>
            </a:r>
            <a:r>
              <a:rPr lang="en-US" sz="2000" b="1" dirty="0">
                <a:latin typeface="Arial" panose="020B0604020202020204" pitchFamily="34" charset="0"/>
                <a:cs typeface="Arial" panose="020B0604020202020204" pitchFamily="34" charset="0"/>
              </a:rPr>
              <a:t> beginner to HTML/CSS and Coding…</a:t>
            </a:r>
          </a:p>
          <a:p>
            <a:r>
              <a:rPr lang="en-US" sz="1800" dirty="0">
                <a:latin typeface="Arial" panose="020B0604020202020204" pitchFamily="34" charset="0"/>
                <a:cs typeface="Arial" panose="020B0604020202020204" pitchFamily="34" charset="0"/>
              </a:rPr>
              <a:t>Continue getting comfortable with HTML. </a:t>
            </a:r>
          </a:p>
          <a:p>
            <a:r>
              <a:rPr lang="en-US" sz="1800" dirty="0">
                <a:latin typeface="Arial" panose="020B0604020202020204" pitchFamily="34" charset="0"/>
                <a:cs typeface="Arial" panose="020B0604020202020204" pitchFamily="34" charset="0"/>
              </a:rPr>
              <a:t>Be able to completely write a basic HTML document (like in last class)</a:t>
            </a:r>
          </a:p>
          <a:p>
            <a:r>
              <a:rPr lang="en-US" sz="1800" dirty="0">
                <a:latin typeface="Arial" panose="020B0604020202020204" pitchFamily="34" charset="0"/>
                <a:cs typeface="Arial" panose="020B0604020202020204" pitchFamily="34" charset="0"/>
              </a:rPr>
              <a:t>Understand what CSS is, what its for, and how it works with HTML</a:t>
            </a:r>
          </a:p>
          <a:p>
            <a:r>
              <a:rPr lang="en-US" sz="1800" dirty="0">
                <a:latin typeface="Arial" panose="020B0604020202020204" pitchFamily="34" charset="0"/>
                <a:cs typeface="Arial" panose="020B0604020202020204" pitchFamily="34" charset="0"/>
              </a:rPr>
              <a:t>********** Be able to use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and GitHub to upload code</a:t>
            </a:r>
          </a:p>
          <a:p>
            <a:pPr marL="0" indent="0">
              <a:buNone/>
            </a:pPr>
            <a:endParaRPr lang="en-US" sz="2000" b="1"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If you’ve had past exposure and felt comfortable with the last lesson…</a:t>
            </a:r>
          </a:p>
          <a:p>
            <a:r>
              <a:rPr lang="en-US" sz="1800" dirty="0">
                <a:latin typeface="Arial" panose="020B0604020202020204" pitchFamily="34" charset="0"/>
                <a:cs typeface="Arial" panose="020B0604020202020204" pitchFamily="34" charset="0"/>
              </a:rPr>
              <a:t>Aim to build up your skills. Clear up questions or confusions about HTML</a:t>
            </a:r>
          </a:p>
          <a:p>
            <a:r>
              <a:rPr lang="en-US" sz="1800" dirty="0">
                <a:latin typeface="Arial" panose="020B0604020202020204" pitchFamily="34" charset="0"/>
                <a:cs typeface="Arial" panose="020B0604020202020204" pitchFamily="34" charset="0"/>
              </a:rPr>
              <a:t>Become knowledgeable about a wider range of HTML and CSS tags</a:t>
            </a:r>
          </a:p>
          <a:p>
            <a:r>
              <a:rPr lang="en-US" sz="1800" dirty="0">
                <a:latin typeface="Arial" panose="020B0604020202020204" pitchFamily="34" charset="0"/>
                <a:cs typeface="Arial" panose="020B0604020202020204" pitchFamily="34" charset="0"/>
              </a:rPr>
              <a:t>Be able to selectively apply CSS to specific HTML elements  </a:t>
            </a:r>
          </a:p>
          <a:p>
            <a:r>
              <a:rPr lang="en-US" sz="1800" dirty="0">
                <a:latin typeface="Arial" panose="020B0604020202020204" pitchFamily="34" charset="0"/>
                <a:cs typeface="Arial" panose="020B0604020202020204" pitchFamily="34" charset="0"/>
              </a:rPr>
              <a:t>********* Be able to use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and GitHub to upload code. </a:t>
            </a:r>
          </a:p>
        </p:txBody>
      </p:sp>
    </p:spTree>
    <p:extLst>
      <p:ext uri="{BB962C8B-B14F-4D97-AF65-F5344CB8AC3E}">
        <p14:creationId xmlns:p14="http://schemas.microsoft.com/office/powerpoint/2010/main" val="343309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 Why </a:t>
            </a:r>
            <a:r>
              <a:rPr lang="en-US" dirty="0" err="1"/>
              <a:t>Git</a:t>
            </a:r>
            <a:r>
              <a:rPr lang="en-US" dirty="0"/>
              <a:t>?</a:t>
            </a:r>
          </a:p>
        </p:txBody>
      </p:sp>
    </p:spTree>
    <p:extLst>
      <p:ext uri="{BB962C8B-B14F-4D97-AF65-F5344CB8AC3E}">
        <p14:creationId xmlns:p14="http://schemas.microsoft.com/office/powerpoint/2010/main" val="3141277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10026</TotalTime>
  <Words>2303</Words>
  <Application>Microsoft Office PowerPoint</Application>
  <PresentationFormat>On-screen Show (4:3)</PresentationFormat>
  <Paragraphs>428</Paragraphs>
  <Slides>64</Slides>
  <Notes>32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64</vt:i4>
      </vt:variant>
    </vt:vector>
  </HeadingPairs>
  <TitlesOfParts>
    <vt:vector size="72" baseType="lpstr">
      <vt:lpstr>Calibri</vt:lpstr>
      <vt:lpstr>Arial</vt:lpstr>
      <vt:lpstr>Calibri Light</vt:lpstr>
      <vt:lpstr>Roboto</vt:lpstr>
      <vt:lpstr>UCF - Theme</vt:lpstr>
      <vt:lpstr>Rutgers - Theme</vt:lpstr>
      <vt:lpstr>Unbranded</vt:lpstr>
      <vt:lpstr>UTAustin</vt:lpstr>
      <vt:lpstr>Git’n Pro with HTML/CSS</vt:lpstr>
      <vt:lpstr>It’s Okay! </vt:lpstr>
      <vt:lpstr>Admin Items</vt:lpstr>
      <vt:lpstr>Where to Get Help</vt:lpstr>
      <vt:lpstr>Homework #1 - Assignment</vt:lpstr>
      <vt:lpstr>Today’s Class!</vt:lpstr>
      <vt:lpstr>Today’s Objectives</vt:lpstr>
      <vt:lpstr>Know Thyself</vt:lpstr>
      <vt:lpstr>What / Why Git?</vt:lpstr>
      <vt:lpstr>Collaborative Coding</vt:lpstr>
      <vt:lpstr>The Group Project</vt:lpstr>
      <vt:lpstr>The Group Project</vt:lpstr>
      <vt:lpstr>The Group Project</vt:lpstr>
      <vt:lpstr>The Group Project</vt:lpstr>
      <vt:lpstr>The Group Project</vt:lpstr>
      <vt:lpstr>The Group Project</vt:lpstr>
      <vt:lpstr>The Group Project</vt:lpstr>
      <vt:lpstr>The Group Project – Tragedy #2</vt:lpstr>
      <vt:lpstr>The Group Project</vt:lpstr>
      <vt:lpstr>Version Control</vt:lpstr>
      <vt:lpstr>The Group Project</vt:lpstr>
      <vt:lpstr>The Group Project</vt:lpstr>
      <vt:lpstr>The Group Project – Tragedy 2 (Revisited)</vt:lpstr>
      <vt:lpstr>The Group Project with version control</vt:lpstr>
      <vt:lpstr>The Group Project with version control</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HTML Round 2</vt:lpstr>
      <vt:lpstr>On Ugly HTML</vt:lpstr>
      <vt:lpstr>HTML Syntax (Basic)</vt:lpstr>
      <vt:lpstr>HTML Syntax (with Attribute)</vt:lpstr>
      <vt:lpstr>Tricky Tags (Self-Closing)</vt:lpstr>
      <vt:lpstr>Important Common Tags</vt:lpstr>
      <vt:lpstr>Less Common Tags</vt:lpstr>
      <vt:lpstr>HTML for Forms</vt:lpstr>
      <vt:lpstr>HTML for Forms</vt:lpstr>
      <vt:lpstr>&gt; YOUR TURN!</vt:lpstr>
      <vt:lpstr>&gt; YOUR TURN!</vt:lpstr>
      <vt:lpstr>CSS Stylin’</vt:lpstr>
      <vt:lpstr>HTML / CSS Definitions (*yawn* unimportant)</vt:lpstr>
      <vt:lpstr>HTML / CSS Analogy</vt:lpstr>
      <vt:lpstr>Basic HTML Page</vt:lpstr>
      <vt:lpstr>Basic HTML Page - Result</vt:lpstr>
      <vt:lpstr>Basic HTML Page - Result</vt:lpstr>
      <vt:lpstr>Enter CSS</vt:lpstr>
      <vt:lpstr>Enter CSS - Result</vt:lpstr>
      <vt:lpstr>CSS Syntax</vt:lpstr>
      <vt:lpstr>CSS Example</vt:lpstr>
      <vt:lpstr>Key CSS Properties</vt:lpstr>
      <vt:lpstr>Powerful Duo</vt:lpstr>
      <vt:lpstr>INSTRUCTOR DEMO</vt:lpstr>
      <vt:lpstr>&gt; YOUR TURN!</vt:lpstr>
      <vt:lpstr>&gt; YOUR TURN!</vt:lpstr>
      <vt:lpstr>Recap + Questions</vt:lpstr>
      <vt:lpstr>Know Thyself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Jim McCoy</cp:lastModifiedBy>
  <cp:revision>1399</cp:revision>
  <cp:lastPrinted>2016-01-30T16:23:56Z</cp:lastPrinted>
  <dcterms:created xsi:type="dcterms:W3CDTF">2015-01-20T17:19:00Z</dcterms:created>
  <dcterms:modified xsi:type="dcterms:W3CDTF">2016-04-20T21:01:45Z</dcterms:modified>
</cp:coreProperties>
</file>